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74" r:id="rId5"/>
    <p:sldId id="3722" r:id="rId6"/>
    <p:sldId id="442" r:id="rId7"/>
    <p:sldId id="3728" r:id="rId8"/>
    <p:sldId id="453" r:id="rId9"/>
    <p:sldId id="2147472552" r:id="rId10"/>
    <p:sldId id="2147472556" r:id="rId11"/>
    <p:sldId id="3727" r:id="rId12"/>
    <p:sldId id="2147472555" r:id="rId13"/>
    <p:sldId id="2147472554" r:id="rId14"/>
    <p:sldId id="3729" r:id="rId15"/>
    <p:sldId id="451" r:id="rId16"/>
    <p:sldId id="2147472435" r:id="rId17"/>
    <p:sldId id="449" r:id="rId18"/>
    <p:sldId id="2147472553" r:id="rId19"/>
    <p:sldId id="4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0"/>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BFBFF0-4B80-401A-9A42-999470F17797}" v="2" dt="2024-03-04T18:22:54.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0612"/>
  </p:normalViewPr>
  <p:slideViewPr>
    <p:cSldViewPr snapToGrid="0" snapToObjects="1">
      <p:cViewPr varScale="1">
        <p:scale>
          <a:sx n="42" d="100"/>
          <a:sy n="42" d="100"/>
        </p:scale>
        <p:origin x="54" y="2637"/>
      </p:cViewPr>
      <p:guideLst>
        <p:guide orient="horz" pos="2160"/>
        <p:guide pos="384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4/26/2024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3E7DC8-2203-470B-94CF-731471D44871}" type="slidenum">
              <a:rPr lang="en-US" smtClean="0"/>
              <a:t>1</a:t>
            </a:fld>
            <a:endParaRPr lang="en-US"/>
          </a:p>
        </p:txBody>
      </p:sp>
    </p:spTree>
    <p:extLst>
      <p:ext uri="{BB962C8B-B14F-4D97-AF65-F5344CB8AC3E}">
        <p14:creationId xmlns:p14="http://schemas.microsoft.com/office/powerpoint/2010/main" val="272368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834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52D0A3C-C83A-0D4E-8111-FCAFA77D5B25}"/>
              </a:ext>
            </a:extLst>
          </p:cNvPr>
          <p:cNvPicPr>
            <a:picLocks noChangeAspect="1"/>
          </p:cNvPicPr>
          <p:nvPr userDrawn="1"/>
        </p:nvPicPr>
        <p:blipFill>
          <a:blip r:embed="rId2"/>
          <a:stretch>
            <a:fillRect/>
          </a:stretch>
        </p:blipFill>
        <p:spPr>
          <a:xfrm>
            <a:off x="3950488" y="1095755"/>
            <a:ext cx="4291024" cy="4666489"/>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April 26,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CAAA6B-4527-405F-AA6F-7C36B2ADE800}"/>
              </a:ext>
            </a:extLst>
          </p:cNvPr>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B6B0DF4-8D33-4DD8-A1FE-B3E954E0394F}"/>
              </a:ext>
            </a:extLst>
          </p:cNvPr>
          <p:cNvSpPr>
            <a:spLocks noGrp="1"/>
          </p:cNvSpPr>
          <p:nvPr>
            <p:ph type="title"/>
          </p:nvPr>
        </p:nvSpPr>
        <p:spPr>
          <a:xfrm>
            <a:off x="838200" y="4539940"/>
            <a:ext cx="10515600" cy="1160039"/>
          </a:xfrm>
        </p:spPr>
        <p:txBody>
          <a:bodyPr/>
          <a:lstStyle/>
          <a:p>
            <a:r>
              <a:rPr lang="en-US"/>
              <a:t>Click to edit Master title style</a:t>
            </a:r>
          </a:p>
        </p:txBody>
      </p:sp>
      <p:pic>
        <p:nvPicPr>
          <p:cNvPr id="5" name="Picture 4" descr="U.S. Small Business Administration (SBA) logo.">
            <a:extLst>
              <a:ext uri="{FF2B5EF4-FFF2-40B4-BE49-F238E27FC236}">
                <a16:creationId xmlns:a16="http://schemas.microsoft.com/office/drawing/2014/main" id="{4AC9F962-2A99-458C-ACB0-17459A57BD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19312" y="1606513"/>
            <a:ext cx="3353375" cy="3644973"/>
          </a:xfrm>
          <a:prstGeom prst="rect">
            <a:avLst/>
          </a:prstGeom>
        </p:spPr>
      </p:pic>
    </p:spTree>
    <p:extLst>
      <p:ext uri="{BB962C8B-B14F-4D97-AF65-F5344CB8AC3E}">
        <p14:creationId xmlns:p14="http://schemas.microsoft.com/office/powerpoint/2010/main" val="289124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2 lines) - Screen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B8858A-EDE6-40BD-9EB5-21E4470ECB35}"/>
              </a:ext>
            </a:extLst>
          </p:cNvPr>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9BB24EA-F954-4007-8437-F199915416AD}"/>
              </a:ext>
            </a:extLst>
          </p:cNvPr>
          <p:cNvSpPr>
            <a:spLocks noGrp="1"/>
          </p:cNvSpPr>
          <p:nvPr>
            <p:ph type="ctrTitle" hasCustomPrompt="1"/>
          </p:nvPr>
        </p:nvSpPr>
        <p:spPr>
          <a:xfrm>
            <a:off x="2667000" y="2235200"/>
            <a:ext cx="6858000" cy="2387600"/>
          </a:xfrm>
          <a:prstGeom prst="rect">
            <a:avLst/>
          </a:prstGeom>
        </p:spPr>
        <p:txBody>
          <a:bodyPr anchor="ctr"/>
          <a:lstStyle>
            <a:lvl1pPr algn="ctr">
              <a:lnSpc>
                <a:spcPts val="4500"/>
              </a:lnSpc>
              <a:defRPr sz="4500">
                <a:solidFill>
                  <a:schemeClr val="bg1"/>
                </a:solidFill>
              </a:defRPr>
            </a:lvl1pPr>
          </a:lstStyle>
          <a:p>
            <a:r>
              <a:rPr lang="en-US"/>
              <a:t>Click to edit Master </a:t>
            </a:r>
            <a:br>
              <a:rPr lang="en-US"/>
            </a:br>
            <a:r>
              <a:rPr lang="en-US"/>
              <a:t>chapter style</a:t>
            </a:r>
          </a:p>
        </p:txBody>
      </p:sp>
      <p:pic>
        <p:nvPicPr>
          <p:cNvPr id="4" name="Picture 3" descr="U.S. Small Business Administration (SBA) logo.">
            <a:extLst>
              <a:ext uri="{FF2B5EF4-FFF2-40B4-BE49-F238E27FC236}">
                <a16:creationId xmlns:a16="http://schemas.microsoft.com/office/drawing/2014/main" id="{0E7F0366-694B-4F1B-A246-5511FB2237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6593" y="566675"/>
            <a:ext cx="2409324" cy="661760"/>
          </a:xfrm>
          <a:prstGeom prst="rect">
            <a:avLst/>
          </a:prstGeom>
        </p:spPr>
      </p:pic>
    </p:spTree>
    <p:extLst>
      <p:ext uri="{BB962C8B-B14F-4D97-AF65-F5344CB8AC3E}">
        <p14:creationId xmlns:p14="http://schemas.microsoft.com/office/powerpoint/2010/main" val="1099447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7273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6" y="1046534"/>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6"/>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7269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April 26,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April 26, 2024</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April 26,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April 26,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April 26,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April 26, 2024</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7" r:id="rId3"/>
    <p:sldLayoutId id="2147483665"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9" r:id="rId13"/>
    <p:sldLayoutId id="2147483670" r:id="rId14"/>
    <p:sldLayoutId id="2147483671" r:id="rId15"/>
    <p:sldLayoutId id="2147483672" r:id="rId16"/>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gov/scep/state-based-home-energy-efficiency-contractor-training-grants" TargetMode="External"/><Relationship Id="rId2" Type="http://schemas.openxmlformats.org/officeDocument/2006/relationships/hyperlink" Target="https://www.energy.gov/femp/state-energy-offices-and-organizations" TargetMode="External"/><Relationship Id="rId1" Type="http://schemas.openxmlformats.org/officeDocument/2006/relationships/slideLayout" Target="../slideLayouts/slideLayout15.xml"/><Relationship Id="rId4" Type="http://schemas.openxmlformats.org/officeDocument/2006/relationships/hyperlink" Target="https://www.energy.gov/save/rebat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sba.gov/about-sba/sba-locations/sba-district-offices" TargetMode="External"/><Relationship Id="rId2" Type="http://schemas.openxmlformats.org/officeDocument/2006/relationships/hyperlink" Target="https://www.sba.gov/partners/lenders/7a-loan-program/types-7a-loans#id-sba-express" TargetMode="External"/><Relationship Id="rId1" Type="http://schemas.openxmlformats.org/officeDocument/2006/relationships/slideLayout" Target="../slideLayouts/slideLayout15.xml"/><Relationship Id="rId4" Type="http://schemas.openxmlformats.org/officeDocument/2006/relationships/hyperlink" Target="https://www.sba.gov/local-assistance/resource-partn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energy.gov/save"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819F-77E9-413F-A451-37AA0E27F673}"/>
              </a:ext>
            </a:extLst>
          </p:cNvPr>
          <p:cNvSpPr>
            <a:spLocks noGrp="1"/>
          </p:cNvSpPr>
          <p:nvPr>
            <p:ph type="title"/>
          </p:nvPr>
        </p:nvSpPr>
        <p:spPr>
          <a:xfrm>
            <a:off x="838200" y="213601"/>
            <a:ext cx="10515600" cy="905516"/>
          </a:xfrm>
        </p:spPr>
        <p:txBody>
          <a:bodyPr/>
          <a:lstStyle/>
          <a:p>
            <a:pPr algn="ctr"/>
            <a:r>
              <a:rPr lang="es-MX">
                <a:solidFill>
                  <a:schemeClr val="bg1"/>
                </a:solidFill>
              </a:rPr>
              <a:t>SBA: Agencia Federal de Pequeños Negocios</a:t>
            </a:r>
          </a:p>
        </p:txBody>
      </p:sp>
    </p:spTree>
    <p:extLst>
      <p:ext uri="{BB962C8B-B14F-4D97-AF65-F5344CB8AC3E}">
        <p14:creationId xmlns:p14="http://schemas.microsoft.com/office/powerpoint/2010/main" val="377245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normAutofit fontScale="90000"/>
          </a:bodyPr>
          <a:lstStyle/>
          <a:p>
            <a:r>
              <a:rPr lang="es-MX"/>
              <a:t>Detalles clave: Reembolso por electrificación del hogar y electrodomésticos </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10</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41070" y="1669959"/>
            <a:ext cx="10964141" cy="3275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b="1">
                <a:latin typeface="Source Sans Pro" panose="020B0503030403020204" pitchFamily="34" charset="0"/>
                <a:ea typeface="Source Sans Pro" panose="020B0503030403020204" pitchFamily="34" charset="0"/>
              </a:rPr>
              <a:t>¿Quien es elegible?</a:t>
            </a:r>
          </a:p>
        </p:txBody>
      </p:sp>
      <p:sp>
        <p:nvSpPr>
          <p:cNvPr id="6" name="Content Placeholder 8">
            <a:extLst>
              <a:ext uri="{FF2B5EF4-FFF2-40B4-BE49-F238E27FC236}">
                <a16:creationId xmlns:a16="http://schemas.microsoft.com/office/drawing/2014/main" id="{4D3AEF46-7F98-8214-1C55-738C8F62C6A0}"/>
              </a:ext>
            </a:extLst>
          </p:cNvPr>
          <p:cNvSpPr txBox="1">
            <a:spLocks/>
          </p:cNvSpPr>
          <p:nvPr/>
        </p:nvSpPr>
        <p:spPr>
          <a:xfrm>
            <a:off x="841070" y="2167321"/>
            <a:ext cx="10964141"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a:effectLst/>
                <a:latin typeface="Source Sans Pro" panose="020B0503030403020204" pitchFamily="34" charset="0"/>
                <a:ea typeface="Source Sans Pro" panose="020B0503030403020204" pitchFamily="34" charset="0"/>
                <a:cs typeface="Arial" panose="020B0604020202020204" pitchFamily="34" charset="0"/>
              </a:rPr>
              <a:t>Este reembolso solo está disponible para:</a:t>
            </a:r>
          </a:p>
          <a:p>
            <a:r>
              <a:rPr lang="es-MX" sz="2000">
                <a:effectLst/>
                <a:latin typeface="Source Sans Pro" panose="020B0503030403020204" pitchFamily="34" charset="0"/>
                <a:ea typeface="Source Sans Pro" panose="020B0503030403020204" pitchFamily="34" charset="0"/>
                <a:cs typeface="Arial" panose="020B0604020202020204" pitchFamily="34" charset="0"/>
              </a:rPr>
              <a:t>hogares de ingresos bajos o moderados</a:t>
            </a:r>
          </a:p>
          <a:p>
            <a:r>
              <a:rPr lang="es-MX" sz="2000">
                <a:effectLst/>
                <a:latin typeface="Source Sans Pro" panose="020B0503030403020204" pitchFamily="34" charset="0"/>
                <a:ea typeface="Source Sans Pro" panose="020B0503030403020204" pitchFamily="34" charset="0"/>
                <a:cs typeface="Arial" panose="020B0604020202020204" pitchFamily="34" charset="0"/>
              </a:rPr>
              <a:t>individuos o entidades que poseen un edificio multifamiliar con hogares de ingresos bajos o moderados que comprenden al menos el 50% de los residentes</a:t>
            </a:r>
          </a:p>
          <a:p>
            <a:r>
              <a:rPr lang="es-MX" sz="2000">
                <a:effectLst/>
                <a:latin typeface="Source Sans Pro" panose="020B0503030403020204" pitchFamily="34" charset="0"/>
                <a:ea typeface="Source Sans Pro" panose="020B0503030403020204" pitchFamily="34" charset="0"/>
                <a:cs typeface="Arial" panose="020B0604020202020204" pitchFamily="34" charset="0"/>
              </a:rPr>
              <a:t>entidades gubernamentales, comerciales o sin fines de lucro que estén llevando a cabo proyectos para hogares de ingresos bajos o moderados o propietarios de edificios multifamiliares</a:t>
            </a:r>
          </a:p>
          <a:p>
            <a:pPr marL="0" indent="0">
              <a:buNone/>
            </a:pPr>
            <a:r>
              <a:rPr lang="es-MX" sz="2000">
                <a:effectLst/>
                <a:latin typeface="Source Sans Pro" panose="020B0503030403020204" pitchFamily="34" charset="0"/>
                <a:ea typeface="Source Sans Pro" panose="020B0503030403020204" pitchFamily="34" charset="0"/>
                <a:cs typeface="Arial" panose="020B0604020202020204" pitchFamily="34" charset="0"/>
              </a:rPr>
              <a:t>Los hogares de bajos ingresos se refieren a aquellos que ganan menos del 80 % del ingreso medio de su área (AMI, por sus siglas en inglés). Los ingresos moderados representan entre el 80 y el 150 % del AMI. Se reembolsará hasta el 100 % de los costos para familias de bajos ingresos, y hasta el 50 % para familias de ingresos moderados.</a:t>
            </a:r>
          </a:p>
        </p:txBody>
      </p:sp>
    </p:spTree>
    <p:extLst>
      <p:ext uri="{BB962C8B-B14F-4D97-AF65-F5344CB8AC3E}">
        <p14:creationId xmlns:p14="http://schemas.microsoft.com/office/powerpoint/2010/main" val="143388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r>
              <a:rPr lang="es-MX"/>
              <a:t>¿Cuáles son los próximos pasos para mi pequeño negocio?</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408144"/>
            <a:ext cx="10515600" cy="4786156"/>
          </a:xfrm>
        </p:spPr>
        <p:txBody>
          <a:bodyPr/>
          <a:lstStyle/>
          <a:p>
            <a:pPr marL="342900" marR="0" lvl="0" indent="-342900">
              <a:lnSpc>
                <a:spcPct val="107000"/>
              </a:lnSpc>
              <a:spcBef>
                <a:spcPts val="0"/>
              </a:spcBef>
              <a:spcAft>
                <a:spcPts val="0"/>
              </a:spcAft>
              <a:buFont typeface="Symbol" panose="05050102010706020507" pitchFamily="18" charset="2"/>
              <a:buChar char=""/>
            </a:pPr>
            <a:r>
              <a:rPr lang="es-MX" sz="2000" b="1">
                <a:effectLst/>
                <a:latin typeface="Source Sans Pro" panose="020B0503030403020204" pitchFamily="34" charset="0"/>
                <a:ea typeface="Source Sans Pro" panose="020B0503030403020204" pitchFamily="34" charset="0"/>
                <a:cs typeface="Arial" panose="020B0604020202020204" pitchFamily="34" charset="0"/>
              </a:rPr>
              <a:t>Convertirse en un contratista aprobado de energía doméstica</a:t>
            </a:r>
            <a:r>
              <a:rPr lang="es-MX" sz="2000">
                <a:effectLst/>
                <a:latin typeface="Source Sans Pro" panose="020B0503030403020204" pitchFamily="34" charset="0"/>
                <a:ea typeface="Source Sans Pro" panose="020B0503030403020204" pitchFamily="34" charset="0"/>
                <a:cs typeface="Arial" panose="020B0604020202020204" pitchFamily="34" charset="0"/>
              </a:rPr>
              <a:t> </a:t>
            </a:r>
            <a:r>
              <a:rPr lang="es-MX" sz="2000" b="1">
                <a:effectLst/>
                <a:latin typeface="Source Sans Pro" panose="020B0503030403020204" pitchFamily="34" charset="0"/>
                <a:ea typeface="Source Sans Pro" panose="020B0503030403020204" pitchFamily="34" charset="0"/>
                <a:cs typeface="Arial" panose="020B0604020202020204" pitchFamily="34" charset="0"/>
              </a:rPr>
              <a:t>— si su pequeño negocio:</a:t>
            </a:r>
            <a:r>
              <a:rPr lang="es-MX" sz="2000">
                <a:effectLst/>
                <a:latin typeface="Source Sans Pro" panose="020B0503030403020204" pitchFamily="34" charset="0"/>
                <a:ea typeface="Source Sans Pro" panose="020B0503030403020204" pitchFamily="34" charset="0"/>
                <a:cs typeface="Arial" panose="020B0604020202020204" pitchFamily="34" charset="0"/>
              </a:rPr>
              <a:t> </a:t>
            </a:r>
          </a:p>
          <a:p>
            <a:pPr marL="742950" marR="0" lvl="1" indent="-285750">
              <a:lnSpc>
                <a:spcPct val="107000"/>
              </a:lnSpc>
              <a:spcBef>
                <a:spcPts val="0"/>
              </a:spcBef>
              <a:spcAft>
                <a:spcPts val="0"/>
              </a:spcAft>
              <a:buFont typeface="Courier New" panose="02070309020205020404" pitchFamily="49" charset="0"/>
              <a:buChar char="o"/>
            </a:pPr>
            <a:r>
              <a:rPr lang="es-MX">
                <a:effectLst/>
                <a:latin typeface="Source Sans Pro" panose="020B0503030403020204" pitchFamily="34" charset="0"/>
                <a:ea typeface="Source Sans Pro" panose="020B0503030403020204" pitchFamily="34" charset="0"/>
                <a:cs typeface="Arial" panose="020B0604020202020204" pitchFamily="34" charset="0"/>
              </a:rPr>
              <a:t>Ya está realizando proyectos de eficiencia energética, </a:t>
            </a:r>
            <a:r>
              <a:rPr lang="es-MX"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2"/>
              </a:rPr>
              <a:t>comuníquese con la oficina de energía de su estado</a:t>
            </a:r>
            <a:r>
              <a:rPr lang="es-MX">
                <a:effectLst/>
                <a:latin typeface="Source Sans Pro" panose="020B0503030403020204" pitchFamily="34" charset="0"/>
                <a:ea typeface="Source Sans Pro" panose="020B0503030403020204" pitchFamily="34" charset="0"/>
                <a:cs typeface="Arial" panose="020B0604020202020204" pitchFamily="34" charset="0"/>
              </a:rPr>
              <a:t> para convertirse en un contratista aprobado de energía doméstica. </a:t>
            </a:r>
          </a:p>
          <a:p>
            <a:pPr marL="742950" marR="0" lvl="1" indent="-285750">
              <a:lnSpc>
                <a:spcPct val="107000"/>
              </a:lnSpc>
              <a:spcBef>
                <a:spcPts val="0"/>
              </a:spcBef>
              <a:spcAft>
                <a:spcPts val="0"/>
              </a:spcAft>
              <a:buFont typeface="Courier New" panose="02070309020205020404" pitchFamily="49" charset="0"/>
              <a:buChar char="o"/>
            </a:pPr>
            <a:r>
              <a:rPr lang="es-MX">
                <a:effectLst/>
                <a:latin typeface="Source Sans Pro" panose="020B0503030403020204" pitchFamily="34" charset="0"/>
                <a:ea typeface="Source Sans Pro" panose="020B0503030403020204" pitchFamily="34" charset="0"/>
                <a:cs typeface="Arial" panose="020B0604020202020204" pitchFamily="34" charset="0"/>
              </a:rPr>
              <a:t>Necesita capacitación para estar preparado para el negocio; </a:t>
            </a:r>
            <a:r>
              <a:rPr lang="es-MX"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3"/>
              </a:rPr>
              <a:t>encuentre la información más reciente sobre capacitación en eficiencia energética en su estado</a:t>
            </a:r>
            <a:r>
              <a:rPr lang="es-MX">
                <a:effectLst/>
                <a:latin typeface="Source Sans Pro" panose="020B0503030403020204" pitchFamily="34" charset="0"/>
                <a:ea typeface="Source Sans Pro" panose="020B0503030403020204" pitchFamily="34"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s-MX" sz="2000" b="1">
                <a:effectLst/>
                <a:latin typeface="Source Sans Pro" panose="020B0503030403020204" pitchFamily="34" charset="0"/>
                <a:ea typeface="Source Sans Pro" panose="020B0503030403020204" pitchFamily="34" charset="0"/>
                <a:cs typeface="Arial" panose="020B0604020202020204" pitchFamily="34" charset="0"/>
              </a:rPr>
              <a:t>Conozca los detalles de su programa estatal</a:t>
            </a:r>
            <a:r>
              <a:rPr lang="es-MX" sz="2000">
                <a:effectLst/>
                <a:latin typeface="Source Sans Pro" panose="020B0503030403020204" pitchFamily="34" charset="0"/>
                <a:ea typeface="Source Sans Pro" panose="020B0503030403020204" pitchFamily="34" charset="0"/>
                <a:cs typeface="Arial" panose="020B0604020202020204" pitchFamily="34" charset="0"/>
              </a:rPr>
              <a:t>: </a:t>
            </a:r>
            <a:r>
              <a:rPr lang="es-MX"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rPr>
              <a:t>Visite el </a:t>
            </a:r>
            <a:r>
              <a:rPr lang="es-MX"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4"/>
              </a:rPr>
              <a:t>sitio web del DOE,</a:t>
            </a:r>
            <a:r>
              <a:rPr lang="es-MX" sz="2000">
                <a:effectLst/>
                <a:latin typeface="Source Sans Pro" panose="020B0503030403020204" pitchFamily="34" charset="0"/>
                <a:ea typeface="Source Sans Pro" panose="020B0503030403020204" pitchFamily="34" charset="0"/>
                <a:cs typeface="Arial" panose="020B0604020202020204" pitchFamily="34" charset="0"/>
              </a:rPr>
              <a:t> y haga clic en su estado para conectarse a su oficina de energía.  </a:t>
            </a:r>
          </a:p>
          <a:p>
            <a:pPr lvl="1"/>
            <a:endParaRPr lang="en-US" i="1" dirty="0"/>
          </a:p>
          <a:p>
            <a:pPr lvl="1"/>
            <a:endParaRPr lang="en-US" i="1" dirty="0"/>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11</a:t>
            </a:fld>
            <a:endParaRPr lang="en-US"/>
          </a:p>
        </p:txBody>
      </p:sp>
    </p:spTree>
    <p:extLst>
      <p:ext uri="{BB962C8B-B14F-4D97-AF65-F5344CB8AC3E}">
        <p14:creationId xmlns:p14="http://schemas.microsoft.com/office/powerpoint/2010/main" val="14565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es-MX"/>
              <a:t>Veamos este ejemplo...</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12</a:t>
            </a:fld>
            <a:endParaRPr lang="en-US"/>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p:txBody>
          <a:bodyPr vert="horz" lIns="91440" tIns="45720" rIns="91440" bIns="45720" rtlCol="0" anchor="t">
            <a:normAutofit fontScale="77500" lnSpcReduction="20000"/>
          </a:bodyPr>
          <a:lstStyle/>
          <a:p>
            <a:r>
              <a:rPr lang="es-MX">
                <a:latin typeface="Source Sans Pro"/>
                <a:ea typeface="Source Sans Pro"/>
              </a:rPr>
              <a:t>Bob tiene 6 empleados e instala sistemas HVAC en el estado de _____. </a:t>
            </a:r>
          </a:p>
          <a:p>
            <a:r>
              <a:rPr lang="es-MX">
                <a:latin typeface="Source Sans Pro"/>
                <a:ea typeface="Source Sans Pro"/>
              </a:rPr>
              <a:t>Bob se entera de los reembolsos, y quiere aprovecharlos.</a:t>
            </a:r>
          </a:p>
          <a:p>
            <a:r>
              <a:rPr lang="es-MX">
                <a:latin typeface="Source Sans Pro"/>
                <a:ea typeface="Source Sans Pro"/>
              </a:rPr>
              <a:t>Bob se registra para recibir actualizaciones del sitio web de la oficina de energía de su estado. </a:t>
            </a:r>
          </a:p>
          <a:p>
            <a:r>
              <a:rPr lang="es-MX">
                <a:latin typeface="Source Sans Pro"/>
                <a:ea typeface="Source Sans Pro"/>
              </a:rPr>
              <a:t>Bob recibe la noticia de que el programa de reembolso está abierto en su estado. </a:t>
            </a:r>
          </a:p>
          <a:p>
            <a:r>
              <a:rPr lang="es-MX">
                <a:latin typeface="Source Sans Pro"/>
                <a:ea typeface="Source Sans Pro"/>
              </a:rPr>
              <a:t>Bob solicita ser un contratista aprobado de eficiencia en el hogar. </a:t>
            </a:r>
          </a:p>
          <a:p>
            <a:r>
              <a:rPr lang="es-MX">
                <a:latin typeface="Source Sans Pro"/>
                <a:ea typeface="Source Sans Pro"/>
              </a:rPr>
              <a:t>Bob es aprobado.</a:t>
            </a:r>
          </a:p>
          <a:p>
            <a:r>
              <a:rPr lang="es-MX">
                <a:latin typeface="Source Sans Pro"/>
                <a:ea typeface="Source Sans Pro"/>
              </a:rPr>
              <a:t>Bob completa su primer proyecto. Su cliente le paga el importe adeudado menos el descuento.</a:t>
            </a:r>
          </a:p>
          <a:p>
            <a:r>
              <a:rPr lang="es-MX">
                <a:latin typeface="Source Sans Pro"/>
                <a:ea typeface="Source Sans Pro"/>
              </a:rPr>
              <a:t>Sube prueba de finalización al sitio web de su estado. </a:t>
            </a:r>
          </a:p>
          <a:p>
            <a:r>
              <a:rPr lang="es-MX">
                <a:latin typeface="Source Sans Pro"/>
                <a:ea typeface="Source Sans Pro"/>
              </a:rPr>
              <a:t>Recibe el monto reembolsado de su estado en 90 días, lo que completa la transacción.  </a:t>
            </a:r>
          </a:p>
          <a:p>
            <a:endParaRPr lang="en-US"/>
          </a:p>
          <a:p>
            <a:endParaRPr lang="en-US"/>
          </a:p>
        </p:txBody>
      </p:sp>
    </p:spTree>
    <p:extLst>
      <p:ext uri="{BB962C8B-B14F-4D97-AF65-F5344CB8AC3E}">
        <p14:creationId xmlns:p14="http://schemas.microsoft.com/office/powerpoint/2010/main" val="10037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FB263A-DC14-0A93-314A-B139BB5A2BC7}"/>
              </a:ext>
            </a:extLst>
          </p:cNvPr>
          <p:cNvSpPr>
            <a:spLocks noGrp="1"/>
          </p:cNvSpPr>
          <p:nvPr>
            <p:ph type="title"/>
          </p:nvPr>
        </p:nvSpPr>
        <p:spPr/>
        <p:txBody>
          <a:bodyPr/>
          <a:lstStyle/>
          <a:p>
            <a:r>
              <a:rPr lang="es-MX" dirty="0"/>
              <a:t>¿Cuándo estarán los recursos en línea?</a:t>
            </a:r>
          </a:p>
        </p:txBody>
      </p:sp>
      <p:pic>
        <p:nvPicPr>
          <p:cNvPr id="12" name="Graphic 11" descr="Imagen">
            <a:extLst>
              <a:ext uri="{FF2B5EF4-FFF2-40B4-BE49-F238E27FC236}">
                <a16:creationId xmlns:a16="http://schemas.microsoft.com/office/drawing/2014/main" id="{2413372A-D9A1-B9E8-9E94-53B14F42C0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V="1">
            <a:off x="648149" y="1303971"/>
            <a:ext cx="1342346" cy="1342346"/>
          </a:xfrm>
          <a:prstGeom prst="rect">
            <a:avLst/>
          </a:prstGeom>
        </p:spPr>
      </p:pic>
      <p:sp>
        <p:nvSpPr>
          <p:cNvPr id="19" name="TextBox 18">
            <a:extLst>
              <a:ext uri="{FF2B5EF4-FFF2-40B4-BE49-F238E27FC236}">
                <a16:creationId xmlns:a16="http://schemas.microsoft.com/office/drawing/2014/main" id="{7060F07F-028D-873C-FA43-D7218A7E3B84}"/>
              </a:ext>
            </a:extLst>
          </p:cNvPr>
          <p:cNvSpPr txBox="1"/>
          <p:nvPr/>
        </p:nvSpPr>
        <p:spPr>
          <a:xfrm>
            <a:off x="2094904" y="1456658"/>
            <a:ext cx="9914215" cy="1569660"/>
          </a:xfrm>
          <a:prstGeom prst="rect">
            <a:avLst/>
          </a:prstGeom>
          <a:noFill/>
        </p:spPr>
        <p:txBody>
          <a:bodyPr wrap="square" lIns="91440" tIns="45720" rIns="91440" bIns="45720" rtlCol="0" anchor="t">
            <a:spAutoFit/>
          </a:bodyPr>
          <a:lstStyle/>
          <a:p>
            <a:pPr>
              <a:defRPr/>
            </a:pPr>
            <a:r>
              <a:rPr lang="es-MX" sz="2400" dirty="0">
                <a:latin typeface="Avenir LT Std 45 Book"/>
              </a:rPr>
              <a:t>De julio a diciembre de 2023: El DOE publicó la orientación sobre el programa, los documentos de asistencia técnica y financiación administrativa inicial para que los estados den los primeros pasos en el desarrollo de programas.</a:t>
            </a:r>
          </a:p>
          <a:p>
            <a:pPr>
              <a:defRPr/>
            </a:pPr>
            <a:endParaRPr lang="en-US" sz="2400" b="0" i="0" u="none" strike="noStrike" kern="1200" cap="none" spc="0" normalizeH="0" baseline="0" noProof="0" dirty="0">
              <a:ln>
                <a:noFill/>
              </a:ln>
              <a:effectLst/>
              <a:uLnTx/>
              <a:uFillTx/>
              <a:latin typeface="Avenir LT Std 45 Book"/>
            </a:endParaRPr>
          </a:p>
        </p:txBody>
      </p:sp>
      <p:pic>
        <p:nvPicPr>
          <p:cNvPr id="4" name="Graphic 3" descr="Imagen">
            <a:extLst>
              <a:ext uri="{FF2B5EF4-FFF2-40B4-BE49-F238E27FC236}">
                <a16:creationId xmlns:a16="http://schemas.microsoft.com/office/drawing/2014/main" id="{948FCA01-516A-ED01-BCCE-531B6CF679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V="1">
            <a:off x="526688" y="2708863"/>
            <a:ext cx="1203441" cy="1203441"/>
          </a:xfrm>
          <a:prstGeom prst="rect">
            <a:avLst/>
          </a:prstGeom>
        </p:spPr>
      </p:pic>
      <p:sp>
        <p:nvSpPr>
          <p:cNvPr id="24" name="TextBox 23">
            <a:extLst>
              <a:ext uri="{FF2B5EF4-FFF2-40B4-BE49-F238E27FC236}">
                <a16:creationId xmlns:a16="http://schemas.microsoft.com/office/drawing/2014/main" id="{B95A5D83-559B-4B42-061D-09E2E19967B2}"/>
              </a:ext>
            </a:extLst>
          </p:cNvPr>
          <p:cNvSpPr txBox="1"/>
          <p:nvPr/>
        </p:nvSpPr>
        <p:spPr>
          <a:xfrm>
            <a:off x="2094905" y="2864208"/>
            <a:ext cx="9258893" cy="461665"/>
          </a:xfrm>
          <a:prstGeom prst="rect">
            <a:avLst/>
          </a:prstGeom>
          <a:noFill/>
        </p:spPr>
        <p:txBody>
          <a:bodyPr wrap="square" lIns="91440" tIns="45720" rIns="91440" bIns="45720" rtlCol="0" anchor="t">
            <a:spAutoFit/>
          </a:bodyPr>
          <a:lstStyle/>
          <a:p>
            <a:pPr>
              <a:defRPr/>
            </a:pPr>
            <a:r>
              <a:rPr lang="es-MX" sz="2400" dirty="0">
                <a:latin typeface="Avenir LT Std 45 Book"/>
              </a:rPr>
              <a:t>Enero 2024: El DOE recibió las primeras solicitudes estatales para la financiación completa del programa.</a:t>
            </a:r>
          </a:p>
        </p:txBody>
      </p:sp>
      <p:pic>
        <p:nvPicPr>
          <p:cNvPr id="17" name="Graphic 16" descr="Imagen">
            <a:extLst>
              <a:ext uri="{FF2B5EF4-FFF2-40B4-BE49-F238E27FC236}">
                <a16:creationId xmlns:a16="http://schemas.microsoft.com/office/drawing/2014/main" id="{DEAA471C-AABC-4D10-7459-948518B4FC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flipV="1">
            <a:off x="703660" y="3870979"/>
            <a:ext cx="1203441" cy="1203441"/>
          </a:xfrm>
          <a:prstGeom prst="rect">
            <a:avLst/>
          </a:prstGeom>
        </p:spPr>
      </p:pic>
      <p:sp>
        <p:nvSpPr>
          <p:cNvPr id="7" name="TextBox 6">
            <a:extLst>
              <a:ext uri="{FF2B5EF4-FFF2-40B4-BE49-F238E27FC236}">
                <a16:creationId xmlns:a16="http://schemas.microsoft.com/office/drawing/2014/main" id="{94E95528-B168-ED6A-DEC1-1F903E33DCCA}"/>
              </a:ext>
            </a:extLst>
          </p:cNvPr>
          <p:cNvSpPr txBox="1"/>
          <p:nvPr/>
        </p:nvSpPr>
        <p:spPr>
          <a:xfrm>
            <a:off x="2094905" y="4138149"/>
            <a:ext cx="9258890" cy="830997"/>
          </a:xfrm>
          <a:prstGeom prst="rect">
            <a:avLst/>
          </a:prstGeom>
          <a:noFill/>
        </p:spPr>
        <p:txBody>
          <a:bodyPr wrap="square" lIns="91440" tIns="45720" rIns="91440" bIns="45720" rtlCol="0" anchor="t">
            <a:spAutoFit/>
          </a:bodyPr>
          <a:lstStyle/>
          <a:p>
            <a:pPr>
              <a:defRPr/>
            </a:pPr>
            <a:r>
              <a:rPr lang="es-MX" sz="2400" dirty="0">
                <a:latin typeface="Avenir LT Std 45 Book"/>
              </a:rPr>
              <a:t>Primavera-verano de 2024 (previsto): lanzamiento de programas iniciales, estados adicionales solicitan financiación.</a:t>
            </a:r>
          </a:p>
        </p:txBody>
      </p:sp>
      <p:pic>
        <p:nvPicPr>
          <p:cNvPr id="14" name="Graphic 13" descr="Imagen">
            <a:extLst>
              <a:ext uri="{FF2B5EF4-FFF2-40B4-BE49-F238E27FC236}">
                <a16:creationId xmlns:a16="http://schemas.microsoft.com/office/drawing/2014/main" id="{315F94D1-F450-2A4B-4125-5E8A31F0E4E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flipV="1">
            <a:off x="658646" y="5173746"/>
            <a:ext cx="1200329" cy="1200329"/>
          </a:xfrm>
          <a:prstGeom prst="rect">
            <a:avLst/>
          </a:prstGeom>
        </p:spPr>
      </p:pic>
      <p:sp>
        <p:nvSpPr>
          <p:cNvPr id="8" name="TextBox 7">
            <a:extLst>
              <a:ext uri="{FF2B5EF4-FFF2-40B4-BE49-F238E27FC236}">
                <a16:creationId xmlns:a16="http://schemas.microsoft.com/office/drawing/2014/main" id="{2AABA4D1-4BEE-1FE7-FED0-36E2D15A9882}"/>
              </a:ext>
            </a:extLst>
          </p:cNvPr>
          <p:cNvSpPr txBox="1"/>
          <p:nvPr/>
        </p:nvSpPr>
        <p:spPr>
          <a:xfrm>
            <a:off x="2094905" y="5258902"/>
            <a:ext cx="9258890" cy="830997"/>
          </a:xfrm>
          <a:prstGeom prst="rect">
            <a:avLst/>
          </a:prstGeom>
          <a:noFill/>
        </p:spPr>
        <p:txBody>
          <a:bodyPr wrap="square" lIns="91440" tIns="45720" rIns="91440" bIns="45720" rtlCol="0" anchor="t">
            <a:spAutoFit/>
          </a:bodyPr>
          <a:lstStyle/>
          <a:p>
            <a:pPr>
              <a:defRPr/>
            </a:pPr>
            <a:r>
              <a:rPr lang="es-MX" sz="2400" dirty="0">
                <a:latin typeface="Avenir LT Std 45 Book"/>
              </a:rPr>
              <a:t>Otoño de 2024-primavera de 2025 (pronosticado): Los estados finales solicitan financiación y se inician los programas restantes.</a:t>
            </a:r>
          </a:p>
        </p:txBody>
      </p:sp>
    </p:spTree>
    <p:extLst>
      <p:ext uri="{BB962C8B-B14F-4D97-AF65-F5344CB8AC3E}">
        <p14:creationId xmlns:p14="http://schemas.microsoft.com/office/powerpoint/2010/main" val="34248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lstStyle/>
          <a:p>
            <a:r>
              <a:rPr lang="es-MX" dirty="0"/>
              <a:t>Cómo puede ayudarle la SBA </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200" y="1850932"/>
            <a:ext cx="5025272" cy="911478"/>
          </a:xfrm>
        </p:spPr>
        <p:txBody>
          <a:bodyPr>
            <a:noAutofit/>
          </a:bodyPr>
          <a:lstStyle/>
          <a:p>
            <a:pPr marL="0" indent="0">
              <a:buNone/>
            </a:pPr>
            <a:r>
              <a:rPr lang="es-MX" sz="2000" dirty="0"/>
              <a:t>Me preocupa el retraso entre completar los proyectos y recibir los reembolsos. Necesito efectivo disponible para gestionar mi día a día.</a:t>
            </a:r>
          </a:p>
        </p:txBody>
      </p:sp>
      <p:sp>
        <p:nvSpPr>
          <p:cNvPr id="7" name="Arrow: Chevron 6" descr="Then">
            <a:extLst>
              <a:ext uri="{FF2B5EF4-FFF2-40B4-BE49-F238E27FC236}">
                <a16:creationId xmlns:a16="http://schemas.microsoft.com/office/drawing/2014/main" id="{C0A9EB63-3705-7091-105C-A20893059513}"/>
              </a:ext>
            </a:extLst>
          </p:cNvPr>
          <p:cNvSpPr/>
          <p:nvPr/>
        </p:nvSpPr>
        <p:spPr>
          <a:xfrm>
            <a:off x="5959011" y="2012398"/>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5" name="Content Placeholder 2">
            <a:extLst>
              <a:ext uri="{FF2B5EF4-FFF2-40B4-BE49-F238E27FC236}">
                <a16:creationId xmlns:a16="http://schemas.microsoft.com/office/drawing/2014/main" id="{85A47D50-1962-B8A3-A3F7-AA4BB7CD46F5}"/>
              </a:ext>
            </a:extLst>
          </p:cNvPr>
          <p:cNvSpPr txBox="1">
            <a:spLocks/>
          </p:cNvSpPr>
          <p:nvPr/>
        </p:nvSpPr>
        <p:spPr>
          <a:xfrm>
            <a:off x="6579948" y="1850932"/>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a:t>Considere preguntarle a su prestamista local sobre cómo tener acceso a un préstamo expedito </a:t>
            </a:r>
            <a:r>
              <a:rPr lang="es-MX" sz="2000">
                <a:hlinkClick r:id="rId2"/>
              </a:rPr>
              <a:t>SBA Express</a:t>
            </a:r>
            <a:r>
              <a:rPr lang="es-MX" sz="2000"/>
              <a:t> para satisfacer sus necesidades de capital de trabajo.</a:t>
            </a:r>
          </a:p>
        </p:txBody>
      </p:sp>
      <p:sp>
        <p:nvSpPr>
          <p:cNvPr id="8" name="Content Placeholder 2">
            <a:extLst>
              <a:ext uri="{FF2B5EF4-FFF2-40B4-BE49-F238E27FC236}">
                <a16:creationId xmlns:a16="http://schemas.microsoft.com/office/drawing/2014/main" id="{E62A29C8-D826-FCDC-B6B4-932141F6DDD6}"/>
              </a:ext>
            </a:extLst>
          </p:cNvPr>
          <p:cNvSpPr txBox="1">
            <a:spLocks/>
          </p:cNvSpPr>
          <p:nvPr/>
        </p:nvSpPr>
        <p:spPr>
          <a:xfrm>
            <a:off x="838200"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MX" sz="2000"/>
              <a:t>Necesito asesoramiento y consejos empresariales generales mientras pienso en hacer crecer mis servicios de energía limpia y eficiencia energética.</a:t>
            </a:r>
          </a:p>
        </p:txBody>
      </p:sp>
      <p:sp>
        <p:nvSpPr>
          <p:cNvPr id="10" name="Arrow: Chevron 9" descr="then">
            <a:extLst>
              <a:ext uri="{FF2B5EF4-FFF2-40B4-BE49-F238E27FC236}">
                <a16:creationId xmlns:a16="http://schemas.microsoft.com/office/drawing/2014/main" id="{D5185CE5-298D-FDDC-E30B-581EF23FDC8E}"/>
              </a:ext>
            </a:extLst>
          </p:cNvPr>
          <p:cNvSpPr/>
          <p:nvPr/>
        </p:nvSpPr>
        <p:spPr>
          <a:xfrm>
            <a:off x="5959011" y="3707064"/>
            <a:ext cx="452063" cy="410966"/>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 name="Content Placeholder 2">
            <a:extLst>
              <a:ext uri="{FF2B5EF4-FFF2-40B4-BE49-F238E27FC236}">
                <a16:creationId xmlns:a16="http://schemas.microsoft.com/office/drawing/2014/main" id="{1418679A-9B86-0C62-6844-52E66B3D1D31}"/>
              </a:ext>
            </a:extLst>
          </p:cNvPr>
          <p:cNvSpPr txBox="1">
            <a:spLocks/>
          </p:cNvSpPr>
          <p:nvPr/>
        </p:nvSpPr>
        <p:spPr>
          <a:xfrm>
            <a:off x="6579948" y="3545598"/>
            <a:ext cx="5025272" cy="91147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s-MX" sz="2000">
                <a:effectLst/>
                <a:latin typeface="Source Sans Pro" panose="020B0503030403020204" pitchFamily="34" charset="0"/>
                <a:ea typeface="Source Sans Pro" panose="020B0503030403020204" pitchFamily="34" charset="0"/>
                <a:cs typeface="Arial" panose="020B0604020202020204" pitchFamily="34" charset="0"/>
              </a:rPr>
              <a:t>Encuentre una </a:t>
            </a:r>
            <a:r>
              <a:rPr lang="es-MX"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3"/>
              </a:rPr>
              <a:t>Oficina de distrito</a:t>
            </a:r>
            <a:r>
              <a:rPr lang="es-MX" sz="2000">
                <a:effectLst/>
                <a:latin typeface="Source Sans Pro" panose="020B0503030403020204" pitchFamily="34" charset="0"/>
                <a:ea typeface="Source Sans Pro" panose="020B0503030403020204" pitchFamily="34" charset="0"/>
                <a:cs typeface="Arial" panose="020B0604020202020204" pitchFamily="34" charset="0"/>
                <a:hlinkClick r:id="rId3"/>
              </a:rPr>
              <a:t> </a:t>
            </a:r>
            <a:r>
              <a:rPr lang="es-MX" sz="2000">
                <a:effectLst/>
                <a:latin typeface="Source Sans Pro" panose="020B0503030403020204" pitchFamily="34" charset="0"/>
                <a:ea typeface="Source Sans Pro" panose="020B0503030403020204" pitchFamily="34" charset="0"/>
                <a:cs typeface="Arial" panose="020B0604020202020204" pitchFamily="34" charset="0"/>
              </a:rPr>
              <a:t>o </a:t>
            </a:r>
            <a:r>
              <a:rPr lang="es-MX" sz="2000" u="sng">
                <a:solidFill>
                  <a:srgbClr val="0563C1"/>
                </a:solidFill>
                <a:effectLst/>
                <a:latin typeface="Source Sans Pro" panose="020B0503030403020204" pitchFamily="34" charset="0"/>
                <a:ea typeface="Source Sans Pro" panose="020B0503030403020204" pitchFamily="34" charset="0"/>
                <a:cs typeface="Arial" panose="020B0604020202020204" pitchFamily="34" charset="0"/>
                <a:hlinkClick r:id="rId4"/>
              </a:rPr>
              <a:t>recurso asociado</a:t>
            </a:r>
            <a:r>
              <a:rPr lang="es-MX" sz="2000">
                <a:effectLst/>
                <a:latin typeface="Source Sans Pro" panose="020B0503030403020204" pitchFamily="34" charset="0"/>
                <a:ea typeface="Source Sans Pro" panose="020B0503030403020204" pitchFamily="34" charset="0"/>
                <a:cs typeface="Arial" panose="020B0604020202020204" pitchFamily="34" charset="0"/>
              </a:rPr>
              <a:t> de la SBA cerca de usted para asesoramiento y capacitación.</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14</a:t>
            </a:fld>
            <a:endParaRPr lang="en-US"/>
          </a:p>
        </p:txBody>
      </p:sp>
    </p:spTree>
    <p:extLst>
      <p:ext uri="{BB962C8B-B14F-4D97-AF65-F5344CB8AC3E}">
        <p14:creationId xmlns:p14="http://schemas.microsoft.com/office/powerpoint/2010/main" val="8817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r>
              <a:rPr lang="es-MX"/>
              <a:t>¿Cómo puedo ayudar a mis clientes a comprender para qué son elegibles?</a:t>
            </a:r>
          </a:p>
        </p:txBody>
      </p:sp>
      <p:sp>
        <p:nvSpPr>
          <p:cNvPr id="7" name="Content Placeholder 6">
            <a:extLst>
              <a:ext uri="{FF2B5EF4-FFF2-40B4-BE49-F238E27FC236}">
                <a16:creationId xmlns:a16="http://schemas.microsoft.com/office/drawing/2014/main" id="{1EB22F89-4004-2AAB-B0DF-C589212A3549}"/>
              </a:ext>
            </a:extLst>
          </p:cNvPr>
          <p:cNvSpPr>
            <a:spLocks noGrp="1"/>
          </p:cNvSpPr>
          <p:nvPr>
            <p:ph idx="1"/>
          </p:nvPr>
        </p:nvSpPr>
        <p:spPr>
          <a:xfrm>
            <a:off x="838200" y="1543050"/>
            <a:ext cx="10515600" cy="4651250"/>
          </a:xfrm>
        </p:spPr>
        <p:txBody>
          <a:bodyPr>
            <a:normAutofit/>
          </a:bodyPr>
          <a:lstStyle/>
          <a:p>
            <a:pPr marL="0" indent="0">
              <a:buNone/>
            </a:pPr>
            <a:r>
              <a:rPr lang="es-MX"/>
              <a:t>Anime a sus clientes a visitar </a:t>
            </a:r>
            <a:r>
              <a:rPr lang="es-MX">
                <a:hlinkClick r:id="rId2"/>
              </a:rPr>
              <a:t>energy.gov/save </a:t>
            </a:r>
            <a:r>
              <a:rPr lang="es-MX"/>
              <a:t>para evaluar los posibles ahorros por tipo de electrodoméstico y tipo de proyecto de mejoras para el hogar:</a:t>
            </a:r>
          </a:p>
        </p:txBody>
      </p:sp>
      <p:sp>
        <p:nvSpPr>
          <p:cNvPr id="20" name="TextBox 19">
            <a:extLst>
              <a:ext uri="{FF2B5EF4-FFF2-40B4-BE49-F238E27FC236}">
                <a16:creationId xmlns:a16="http://schemas.microsoft.com/office/drawing/2014/main" id="{719FBB08-F32D-A120-E206-94EB24805BFD}"/>
              </a:ext>
              <a:ext uri="{C183D7F6-B498-43B3-948B-1728B52AA6E4}">
                <adec:decorative xmlns:adec="http://schemas.microsoft.com/office/drawing/2017/decorative" val="1"/>
              </a:ext>
            </a:extLst>
          </p:cNvPr>
          <p:cNvSpPr txBox="1"/>
          <p:nvPr/>
        </p:nvSpPr>
        <p:spPr>
          <a:xfrm>
            <a:off x="1909201" y="3724741"/>
            <a:ext cx="2675467" cy="646331"/>
          </a:xfrm>
          <a:prstGeom prst="rect">
            <a:avLst/>
          </a:prstGeom>
          <a:noFill/>
        </p:spPr>
        <p:txBody>
          <a:bodyPr wrap="square" rtlCol="0">
            <a:spAutoFit/>
          </a:bodyPr>
          <a:lstStyle/>
          <a:p>
            <a:r>
              <a:rPr lang="es-MX"/>
              <a:t>Ordenar por “electrodoméstico” o “mejoras para el hogar”</a:t>
            </a:r>
          </a:p>
        </p:txBody>
      </p:sp>
      <p:pic>
        <p:nvPicPr>
          <p:cNvPr id="12" name="Picture 11" descr="captura de pantalla: energy.gov/save.  ">
            <a:extLst>
              <a:ext uri="{FF2B5EF4-FFF2-40B4-BE49-F238E27FC236}">
                <a16:creationId xmlns:a16="http://schemas.microsoft.com/office/drawing/2014/main" id="{E728F3EE-96F0-27FE-72F7-282B26E9A337}"/>
              </a:ext>
            </a:extLst>
          </p:cNvPr>
          <p:cNvPicPr>
            <a:picLocks noChangeAspect="1"/>
          </p:cNvPicPr>
          <p:nvPr/>
        </p:nvPicPr>
        <p:blipFill>
          <a:blip r:embed="rId3"/>
          <a:stretch>
            <a:fillRect/>
          </a:stretch>
        </p:blipFill>
        <p:spPr>
          <a:xfrm>
            <a:off x="4038416" y="2314765"/>
            <a:ext cx="3736789" cy="4270616"/>
          </a:xfrm>
          <a:prstGeom prst="rect">
            <a:avLst/>
          </a:prstGeom>
        </p:spPr>
      </p:pic>
      <p:sp>
        <p:nvSpPr>
          <p:cNvPr id="14" name="Oval 13" descr="This is the filter on the energy.gov/save website where you can sort by &quot;appliance&quot; or &quot;home improvement&quot;. ">
            <a:extLst>
              <a:ext uri="{FF2B5EF4-FFF2-40B4-BE49-F238E27FC236}">
                <a16:creationId xmlns:a16="http://schemas.microsoft.com/office/drawing/2014/main" id="{BE6880D1-1397-1376-FDF9-21E5BCDEB457}"/>
              </a:ext>
            </a:extLst>
          </p:cNvPr>
          <p:cNvSpPr/>
          <p:nvPr/>
        </p:nvSpPr>
        <p:spPr>
          <a:xfrm>
            <a:off x="4381437" y="3868675"/>
            <a:ext cx="1193800" cy="296334"/>
          </a:xfrm>
          <a:prstGeom prst="ellipse">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descr="This is an arrow pointing to the different tiles that you can click on, on the energy.gov/save website to learn more about savings.">
            <a:extLst>
              <a:ext uri="{FF2B5EF4-FFF2-40B4-BE49-F238E27FC236}">
                <a16:creationId xmlns:a16="http://schemas.microsoft.com/office/drawing/2014/main" id="{AC7816BF-85CF-8C06-95AA-1C9DF3B9F242}"/>
              </a:ext>
            </a:extLst>
          </p:cNvPr>
          <p:cNvCxnSpPr/>
          <p:nvPr/>
        </p:nvCxnSpPr>
        <p:spPr>
          <a:xfrm flipH="1">
            <a:off x="7213600" y="4224867"/>
            <a:ext cx="660400" cy="3894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6D0E8D-7824-BA7E-4A0C-DC25F251F4B3}"/>
              </a:ext>
            </a:extLst>
          </p:cNvPr>
          <p:cNvSpPr txBox="1"/>
          <p:nvPr/>
        </p:nvSpPr>
        <p:spPr>
          <a:xfrm>
            <a:off x="7984004" y="3868675"/>
            <a:ext cx="2675467" cy="1200329"/>
          </a:xfrm>
          <a:prstGeom prst="rect">
            <a:avLst/>
          </a:prstGeom>
          <a:noFill/>
        </p:spPr>
        <p:txBody>
          <a:bodyPr wrap="square" rtlCol="0">
            <a:spAutoFit/>
          </a:bodyPr>
          <a:lstStyle/>
          <a:p>
            <a:r>
              <a:rPr lang="es-MX"/>
              <a:t>Haga clic en un mosaico para obtener información sobre los ahorros. Los reembolsos se indicarán en "tipo de incentivo"</a:t>
            </a:r>
          </a:p>
        </p:txBody>
      </p:sp>
      <p:sp>
        <p:nvSpPr>
          <p:cNvPr id="4" name="Slide Number Placeholder 3">
            <a:extLst>
              <a:ext uri="{FF2B5EF4-FFF2-40B4-BE49-F238E27FC236}">
                <a16:creationId xmlns:a16="http://schemas.microsoft.com/office/drawing/2014/main" id="{1DA7176A-0083-EBA9-20AC-4E3806C7F91E}"/>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15</a:t>
            </a:fld>
            <a:endParaRPr lang="en-US"/>
          </a:p>
        </p:txBody>
      </p:sp>
    </p:spTree>
    <p:extLst>
      <p:ext uri="{BB962C8B-B14F-4D97-AF65-F5344CB8AC3E}">
        <p14:creationId xmlns:p14="http://schemas.microsoft.com/office/powerpoint/2010/main" val="337582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B87E-0B6E-5849-632E-583BBDC55B8E}"/>
              </a:ext>
            </a:extLst>
          </p:cNvPr>
          <p:cNvSpPr>
            <a:spLocks noGrp="1"/>
          </p:cNvSpPr>
          <p:nvPr>
            <p:ph type="title"/>
          </p:nvPr>
        </p:nvSpPr>
        <p:spPr/>
        <p:txBody>
          <a:bodyPr>
            <a:normAutofit fontScale="90000"/>
          </a:bodyPr>
          <a:lstStyle/>
          <a:p>
            <a:r>
              <a:rPr lang="es-MX"/>
              <a:t>Análisis profundo de los productos de capital de trabajo de la SBA</a:t>
            </a:r>
          </a:p>
        </p:txBody>
      </p:sp>
      <p:sp>
        <p:nvSpPr>
          <p:cNvPr id="3" name="Content Placeholder 2">
            <a:extLst>
              <a:ext uri="{FF2B5EF4-FFF2-40B4-BE49-F238E27FC236}">
                <a16:creationId xmlns:a16="http://schemas.microsoft.com/office/drawing/2014/main" id="{FEF3A1BE-47F3-ACDF-B91F-7824CD42F58F}"/>
              </a:ext>
            </a:extLst>
          </p:cNvPr>
          <p:cNvSpPr>
            <a:spLocks noGrp="1"/>
          </p:cNvSpPr>
          <p:nvPr>
            <p:ph idx="1"/>
          </p:nvPr>
        </p:nvSpPr>
        <p:spPr>
          <a:xfrm>
            <a:off x="838199" y="1246095"/>
            <a:ext cx="10591801" cy="4786156"/>
          </a:xfrm>
        </p:spPr>
        <p:txBody>
          <a:bodyPr>
            <a:noAutofit/>
          </a:bodyPr>
          <a:lstStyle/>
          <a:p>
            <a:r>
              <a:rPr lang="es-MX" sz="2000" b="1"/>
              <a:t>SBA Express: </a:t>
            </a:r>
          </a:p>
          <a:p>
            <a:pPr lvl="1"/>
            <a:r>
              <a:rPr lang="es-MX"/>
              <a:t>El programa SBA Express es un programa flexible de línea de crédito de capital de trabajo rotativo que puede cubrir necesidades de hasta $500,000.</a:t>
            </a:r>
          </a:p>
          <a:p>
            <a:pPr lvl="1"/>
            <a:r>
              <a:rPr lang="es-MX"/>
              <a:t>La solicitud para aprobación puede tardar tan solo 1 semana</a:t>
            </a:r>
          </a:p>
          <a:p>
            <a:pPr lvl="1"/>
            <a:r>
              <a:rPr lang="es-MX"/>
              <a:t>Al utilizar una línea de crédito SBA Express, un contratista puede acceder a capital de trabajo rotativo para comprar equipos y financiar los gastos de instalación de forma recurrente.</a:t>
            </a:r>
          </a:p>
          <a:p>
            <a:pPr lvl="1"/>
            <a:r>
              <a:rPr lang="es-MX"/>
              <a:t>El préstamo puede permitirle a su pequeño negocio captar más clientes y crecer, sabiendo que tiene acceso al capital de trabajo necesario para apoyarlos en el camino.</a:t>
            </a:r>
          </a:p>
        </p:txBody>
      </p:sp>
      <p:sp>
        <p:nvSpPr>
          <p:cNvPr id="4" name="Slide Number Placeholder 3">
            <a:extLst>
              <a:ext uri="{FF2B5EF4-FFF2-40B4-BE49-F238E27FC236}">
                <a16:creationId xmlns:a16="http://schemas.microsoft.com/office/drawing/2014/main" id="{1DA7176A-0083-EBA9-20AC-4E3806C7F91E}"/>
              </a:ext>
            </a:extLst>
          </p:cNvPr>
          <p:cNvSpPr>
            <a:spLocks noGrp="1"/>
          </p:cNvSpPr>
          <p:nvPr>
            <p:ph type="sldNum" sz="quarter" idx="12"/>
          </p:nvPr>
        </p:nvSpPr>
        <p:spPr/>
        <p:txBody>
          <a:bodyPr/>
          <a:lstStyle/>
          <a:p>
            <a:fld id="{B1AB44B9-F1EC-4F4B-88D4-413245C9CD3E}" type="slidenum">
              <a:rPr lang="en-US" smtClean="0"/>
              <a:t>16</a:t>
            </a:fld>
            <a:endParaRPr lang="en-US"/>
          </a:p>
        </p:txBody>
      </p:sp>
    </p:spTree>
    <p:extLst>
      <p:ext uri="{BB962C8B-B14F-4D97-AF65-F5344CB8AC3E}">
        <p14:creationId xmlns:p14="http://schemas.microsoft.com/office/powerpoint/2010/main" val="159092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2CE617A-42C0-4693-BB46-D65F2E2E9283}"/>
              </a:ext>
            </a:extLst>
          </p:cNvPr>
          <p:cNvSpPr>
            <a:spLocks noGrp="1"/>
          </p:cNvSpPr>
          <p:nvPr>
            <p:ph type="ctrTitle"/>
          </p:nvPr>
        </p:nvSpPr>
        <p:spPr>
          <a:xfrm>
            <a:off x="2667000" y="2525132"/>
            <a:ext cx="6858000" cy="2387600"/>
          </a:xfrm>
        </p:spPr>
        <p:txBody>
          <a:bodyPr/>
          <a:lstStyle/>
          <a:p>
            <a:r>
              <a:rPr lang="es-MX"/>
              <a:t>CÓMO: </a:t>
            </a:r>
            <a:br>
              <a:rPr lang="es-MX"/>
            </a:br>
            <a:r>
              <a:rPr lang="es-MX"/>
              <a:t>Reembolsos de energía para el hogar para pequeños negocios </a:t>
            </a:r>
          </a:p>
        </p:txBody>
      </p:sp>
    </p:spTree>
    <p:extLst>
      <p:ext uri="{BB962C8B-B14F-4D97-AF65-F5344CB8AC3E}">
        <p14:creationId xmlns:p14="http://schemas.microsoft.com/office/powerpoint/2010/main" val="102488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es-MX"/>
              <a:t>Objetivos de nuestra guía “Cómo”</a:t>
            </a:r>
          </a:p>
        </p:txBody>
      </p:sp>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838200" y="1541194"/>
            <a:ext cx="10967013" cy="4786156"/>
          </a:xfrm>
        </p:spPr>
        <p:txBody>
          <a:bodyPr/>
          <a:lstStyle/>
          <a:p>
            <a:pPr marL="0" indent="0">
              <a:buNone/>
            </a:pPr>
            <a:r>
              <a:rPr lang="es-MX" sz="2000"/>
              <a:t>Esperamos que al final de esta presentación usted comprenda:</a:t>
            </a:r>
          </a:p>
          <a:p>
            <a:r>
              <a:rPr lang="es-MX" sz="2000"/>
              <a:t>Qué son los reembolsos de energía para el hogar</a:t>
            </a:r>
          </a:p>
          <a:p>
            <a:r>
              <a:rPr lang="es-MX" sz="2000"/>
              <a:t>Quién y qué es elegible para los reembolsos de energía para el hogar</a:t>
            </a:r>
          </a:p>
          <a:p>
            <a:r>
              <a:rPr lang="es-MX" sz="2000"/>
              <a:t>Por qué son importantes para su pequeño negocio</a:t>
            </a:r>
          </a:p>
          <a:p>
            <a:r>
              <a:rPr lang="es-MX" sz="2000"/>
              <a:t>Próximos pasos para su pequeño negocio</a:t>
            </a:r>
          </a:p>
          <a:p>
            <a:r>
              <a:rPr lang="es-MX" sz="2000"/>
              <a:t>Cómo puede ayudar la SBA a su pequeño negocio a prepararse para acceder a los reembolsos de energía para el hogar</a:t>
            </a:r>
          </a:p>
          <a:p>
            <a:pPr lvl="1"/>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3</a:t>
            </a:fld>
            <a:endParaRPr lang="en-US"/>
          </a:p>
        </p:txBody>
      </p:sp>
    </p:spTree>
    <p:extLst>
      <p:ext uri="{BB962C8B-B14F-4D97-AF65-F5344CB8AC3E}">
        <p14:creationId xmlns:p14="http://schemas.microsoft.com/office/powerpoint/2010/main" val="26573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lstStyle/>
          <a:p>
            <a:r>
              <a:rPr lang="es-MX" dirty="0"/>
              <a:t>¿A dónde va el dinero?</a:t>
            </a:r>
          </a:p>
        </p:txBody>
      </p:sp>
      <p:sp>
        <p:nvSpPr>
          <p:cNvPr id="22" name="TextBox 21">
            <a:extLst>
              <a:ext uri="{FF2B5EF4-FFF2-40B4-BE49-F238E27FC236}">
                <a16:creationId xmlns:a16="http://schemas.microsoft.com/office/drawing/2014/main" id="{46052F44-1F3A-2DEE-45DE-393604BF80A7}"/>
              </a:ext>
            </a:extLst>
          </p:cNvPr>
          <p:cNvSpPr txBox="1"/>
          <p:nvPr/>
        </p:nvSpPr>
        <p:spPr>
          <a:xfrm>
            <a:off x="838200" y="1191412"/>
            <a:ext cx="11230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cap="none" normalizeH="0" baseline="0" noProof="0" dirty="0">
                <a:ln>
                  <a:noFill/>
                </a:ln>
                <a:solidFill>
                  <a:srgbClr val="000000"/>
                </a:solidFill>
                <a:effectLst/>
                <a:uLnTx/>
                <a:uFillTx/>
                <a:latin typeface="Avenir LT Std 45 Book"/>
                <a:ea typeface="+mn-ea"/>
                <a:cs typeface="+mn-cs"/>
              </a:rPr>
              <a:t>Ley de Reducción de la Inflación sección 50121 ($4.3 mil millones) y sección 50122 ($4.5 mil millones) </a:t>
            </a:r>
          </a:p>
        </p:txBody>
      </p:sp>
      <p:sp>
        <p:nvSpPr>
          <p:cNvPr id="6" name="Pentagon 30">
            <a:extLst>
              <a:ext uri="{FF2B5EF4-FFF2-40B4-BE49-F238E27FC236}">
                <a16:creationId xmlns:a16="http://schemas.microsoft.com/office/drawing/2014/main" id="{79941696-1610-AD0F-6F62-DBD5BB0F0354}"/>
              </a:ext>
              <a:ext uri="{C183D7F6-B498-43B3-948B-1728B52AA6E4}">
                <adec:decorative xmlns:adec="http://schemas.microsoft.com/office/drawing/2017/decorative" val="1"/>
              </a:ext>
            </a:extLst>
          </p:cNvPr>
          <p:cNvSpPr/>
          <p:nvPr/>
        </p:nvSpPr>
        <p:spPr>
          <a:xfrm>
            <a:off x="527539" y="1767500"/>
            <a:ext cx="1534329" cy="3625740"/>
          </a:xfrm>
          <a:prstGeom prst="homePlate">
            <a:avLst>
              <a:gd name="adj" fmla="val 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4A75272-D8BC-0A96-A7DD-5A2919B64863}"/>
              </a:ext>
            </a:extLst>
          </p:cNvPr>
          <p:cNvSpPr txBox="1"/>
          <p:nvPr/>
        </p:nvSpPr>
        <p:spPr>
          <a:xfrm>
            <a:off x="530451" y="1707109"/>
            <a:ext cx="1517917"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cap="none" normalizeH="0" baseline="0" noProof="0" dirty="0">
                <a:ln>
                  <a:noFill/>
                </a:ln>
                <a:solidFill>
                  <a:prstClr val="white"/>
                </a:solidFill>
                <a:effectLst/>
                <a:uLnTx/>
                <a:uFillTx/>
                <a:latin typeface="Avenir Next LT Pro Demi" panose="020B0704020202020204" pitchFamily="34" charset="0"/>
                <a:ea typeface="+mn-ea"/>
                <a:cs typeface="+mn-cs"/>
              </a:rPr>
              <a:t>$8.8 mil millones en fondos de reembolso de energía para el hogar</a:t>
            </a:r>
          </a:p>
        </p:txBody>
      </p:sp>
      <p:sp>
        <p:nvSpPr>
          <p:cNvPr id="8" name="Pentagon 30">
            <a:extLst>
              <a:ext uri="{FF2B5EF4-FFF2-40B4-BE49-F238E27FC236}">
                <a16:creationId xmlns:a16="http://schemas.microsoft.com/office/drawing/2014/main" id="{EA28601F-E617-AA5B-8E82-C9EFD9A119CF}"/>
              </a:ext>
              <a:ext uri="{C183D7F6-B498-43B3-948B-1728B52AA6E4}">
                <adec:decorative xmlns:adec="http://schemas.microsoft.com/office/drawing/2017/decorative" val="1"/>
              </a:ext>
            </a:extLst>
          </p:cNvPr>
          <p:cNvSpPr/>
          <p:nvPr/>
        </p:nvSpPr>
        <p:spPr>
          <a:xfrm>
            <a:off x="2289611" y="1799017"/>
            <a:ext cx="2940948" cy="3006663"/>
          </a:xfrm>
          <a:prstGeom prst="chevron">
            <a:avLst>
              <a:gd name="adj" fmla="val 1549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DF44C9-3910-B9D7-D3B8-9A61107890E0}"/>
              </a:ext>
            </a:extLst>
          </p:cNvPr>
          <p:cNvSpPr txBox="1"/>
          <p:nvPr/>
        </p:nvSpPr>
        <p:spPr>
          <a:xfrm>
            <a:off x="2827154" y="2688079"/>
            <a:ext cx="20678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$8.5 </a:t>
            </a:r>
            <a:r>
              <a:rPr kumimoji="0" lang="es-MX"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mil millones van a estados, territorios y tribus indias</a:t>
            </a:r>
          </a:p>
        </p:txBody>
      </p:sp>
      <p:sp>
        <p:nvSpPr>
          <p:cNvPr id="10" name="Pentagon 30">
            <a:extLst>
              <a:ext uri="{FF2B5EF4-FFF2-40B4-BE49-F238E27FC236}">
                <a16:creationId xmlns:a16="http://schemas.microsoft.com/office/drawing/2014/main" id="{B5D4B168-B5E7-B2D2-2E05-F0AEE56AAABF}"/>
              </a:ext>
              <a:ext uri="{C183D7F6-B498-43B3-948B-1728B52AA6E4}">
                <adec:decorative xmlns:adec="http://schemas.microsoft.com/office/drawing/2017/decorative" val="1"/>
              </a:ext>
            </a:extLst>
          </p:cNvPr>
          <p:cNvSpPr/>
          <p:nvPr/>
        </p:nvSpPr>
        <p:spPr>
          <a:xfrm>
            <a:off x="5347678" y="1799020"/>
            <a:ext cx="2791952" cy="2148958"/>
          </a:xfrm>
          <a:prstGeom prst="chevron">
            <a:avLst>
              <a:gd name="adj" fmla="val 10432"/>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9FBA2D7-C267-9B5B-A0BA-1E5656050832}"/>
              </a:ext>
            </a:extLst>
          </p:cNvPr>
          <p:cNvSpPr txBox="1"/>
          <p:nvPr/>
        </p:nvSpPr>
        <p:spPr>
          <a:xfrm>
            <a:off x="5678116" y="2542817"/>
            <a:ext cx="22326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$8.3 </a:t>
            </a:r>
            <a:r>
              <a:rPr kumimoji="0" lang="es-MX"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mil millones van a estados, territorios</a:t>
            </a:r>
          </a:p>
        </p:txBody>
      </p:sp>
      <p:sp>
        <p:nvSpPr>
          <p:cNvPr id="15" name="Pentagon 30">
            <a:extLst>
              <a:ext uri="{FF2B5EF4-FFF2-40B4-BE49-F238E27FC236}">
                <a16:creationId xmlns:a16="http://schemas.microsoft.com/office/drawing/2014/main" id="{463643E0-95EE-6A34-FE73-E27E4EC6AC68}"/>
              </a:ext>
              <a:ext uri="{C183D7F6-B498-43B3-948B-1728B52AA6E4}">
                <adec:decorative xmlns:adec="http://schemas.microsoft.com/office/drawing/2017/decorative" val="1"/>
              </a:ext>
            </a:extLst>
          </p:cNvPr>
          <p:cNvSpPr/>
          <p:nvPr/>
        </p:nvSpPr>
        <p:spPr>
          <a:xfrm>
            <a:off x="5337891" y="4061287"/>
            <a:ext cx="2743200" cy="754420"/>
          </a:xfrm>
          <a:prstGeom prst="chevron">
            <a:avLst>
              <a:gd name="adj" fmla="val 17170"/>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7A89B1C-0A3C-9E40-624A-471760E2B5DD}"/>
              </a:ext>
            </a:extLst>
          </p:cNvPr>
          <p:cNvSpPr txBox="1"/>
          <p:nvPr/>
        </p:nvSpPr>
        <p:spPr>
          <a:xfrm>
            <a:off x="5572700" y="4123145"/>
            <a:ext cx="2297411"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0" u="none" strike="noStrike" cap="none" normalizeH="0" baseline="0" noProof="0" dirty="0">
                <a:ln>
                  <a:noFill/>
                </a:ln>
                <a:solidFill>
                  <a:prstClr val="black"/>
                </a:solidFill>
                <a:effectLst/>
                <a:uLnTx/>
                <a:uFillTx/>
                <a:latin typeface="Avenir Next LT Pro"/>
                <a:ea typeface="+mn-ea"/>
                <a:cs typeface="+mn-cs"/>
              </a:rPr>
              <a:t>$218 </a:t>
            </a:r>
            <a:r>
              <a:rPr kumimoji="0" lang="es-MX" sz="1800" b="0" i="0" u="none" strike="noStrike" cap="none" normalizeH="0" baseline="0" noProof="0" dirty="0">
                <a:ln>
                  <a:noFill/>
                </a:ln>
                <a:solidFill>
                  <a:prstClr val="black"/>
                </a:solidFill>
                <a:effectLst/>
                <a:uLnTx/>
                <a:uFillTx/>
                <a:latin typeface="Avenir Next LT Pro"/>
                <a:ea typeface="+mn-ea"/>
                <a:cs typeface="+mn-cs"/>
              </a:rPr>
              <a:t>millones van a las tribus indias*</a:t>
            </a:r>
          </a:p>
        </p:txBody>
      </p:sp>
      <p:sp>
        <p:nvSpPr>
          <p:cNvPr id="17" name="Right Brace 16">
            <a:extLst>
              <a:ext uri="{FF2B5EF4-FFF2-40B4-BE49-F238E27FC236}">
                <a16:creationId xmlns:a16="http://schemas.microsoft.com/office/drawing/2014/main" id="{211EC3C9-79A4-A070-6225-7E977181535E}"/>
              </a:ext>
              <a:ext uri="{C183D7F6-B498-43B3-948B-1728B52AA6E4}">
                <adec:decorative xmlns:adec="http://schemas.microsoft.com/office/drawing/2017/decorative" val="1"/>
              </a:ext>
            </a:extLst>
          </p:cNvPr>
          <p:cNvSpPr/>
          <p:nvPr/>
        </p:nvSpPr>
        <p:spPr>
          <a:xfrm>
            <a:off x="8139630" y="1724015"/>
            <a:ext cx="344894" cy="3091692"/>
          </a:xfrm>
          <a:prstGeom prst="rightBrace">
            <a:avLst>
              <a:gd name="adj1" fmla="val 111437"/>
              <a:gd name="adj2" fmla="val 50000"/>
            </a:avLst>
          </a:prstGeom>
          <a:noFill/>
          <a:ln w="19050">
            <a:solidFill>
              <a:srgbClr val="B9B9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3548">
            <a:extLst>
              <a:ext uri="{FF2B5EF4-FFF2-40B4-BE49-F238E27FC236}">
                <a16:creationId xmlns:a16="http://schemas.microsoft.com/office/drawing/2014/main" id="{B72399FC-E99D-027A-A630-A69ED6593A36}"/>
              </a:ext>
              <a:ext uri="{C183D7F6-B498-43B3-948B-1728B52AA6E4}">
                <adec:decorative xmlns:adec="http://schemas.microsoft.com/office/drawing/2017/decorative" val="1"/>
              </a:ext>
            </a:extLst>
          </p:cNvPr>
          <p:cNvSpPr/>
          <p:nvPr/>
        </p:nvSpPr>
        <p:spPr>
          <a:xfrm>
            <a:off x="8647529" y="1764655"/>
            <a:ext cx="3016932" cy="1960664"/>
          </a:xfrm>
          <a:custGeom>
            <a:avLst/>
            <a:gdLst/>
            <a:ahLst/>
            <a:cxnLst/>
            <a:rect l="l" t="t" r="r" b="b"/>
            <a:pathLst>
              <a:path w="325119" h="594360">
                <a:moveTo>
                  <a:pt x="324612" y="0"/>
                </a:moveTo>
                <a:lnTo>
                  <a:pt x="0" y="0"/>
                </a:lnTo>
                <a:lnTo>
                  <a:pt x="0" y="594360"/>
                </a:lnTo>
                <a:lnTo>
                  <a:pt x="324612" y="594360"/>
                </a:lnTo>
                <a:lnTo>
                  <a:pt x="324612" y="0"/>
                </a:lnTo>
                <a:close/>
              </a:path>
            </a:pathLst>
          </a:custGeom>
          <a:solidFill>
            <a:schemeClr val="accent1">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A560669-0FC9-C794-9622-9BF6E07F553F}"/>
              </a:ext>
            </a:extLst>
          </p:cNvPr>
          <p:cNvSpPr txBox="1"/>
          <p:nvPr/>
        </p:nvSpPr>
        <p:spPr>
          <a:xfrm>
            <a:off x="8739751" y="1936985"/>
            <a:ext cx="2835097" cy="1200329"/>
          </a:xfrm>
          <a:prstGeom prst="rect">
            <a:avLst/>
          </a:prstGeom>
          <a:noFill/>
          <a:ln w="57150">
            <a:noFill/>
          </a:ln>
        </p:spPr>
        <p:txBody>
          <a:bodyPr wrap="square">
            <a:spAutoFit/>
          </a:bodyPr>
          <a:lstStyle>
            <a:defPPr>
              <a:defRPr lang="en-US"/>
            </a:defPPr>
            <a:lvl1pPr marR="0" lvl="0" indent="0" fontAlgn="auto">
              <a:lnSpc>
                <a:spcPct val="100000"/>
              </a:lnSpc>
              <a:spcBef>
                <a:spcPts val="0"/>
              </a:spcBef>
              <a:spcAft>
                <a:spcPts val="0"/>
              </a:spcAft>
              <a:buClrTx/>
              <a:buSzTx/>
              <a:buFont typeface="Arial" panose="020B0604020202020204" pitchFamily="34" charset="0"/>
              <a:buNone/>
              <a:tabLst/>
              <a:defRPr b="1">
                <a:solidFill>
                  <a:prstClr val="black"/>
                </a:solidFill>
                <a:latin typeface="Avenir Next LT Pro"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1" u="none" strike="noStrike" cap="none" normalizeH="0" baseline="0" noProof="0" dirty="0">
                <a:ln>
                  <a:noFill/>
                </a:ln>
                <a:solidFill>
                  <a:prstClr val="white"/>
                </a:solidFill>
                <a:effectLst/>
                <a:uLnTx/>
                <a:uFillTx/>
                <a:latin typeface="Avenir Next LT Pro" panose="020B0504020202020204" pitchFamily="34" charset="0"/>
                <a:ea typeface="+mn-ea"/>
                <a:cs typeface="+mn-cs"/>
              </a:rPr>
              <a:t>Al menos </a:t>
            </a:r>
            <a:r>
              <a:rPr kumimoji="0" lang="es-MX" sz="1800" b="1" i="0" u="none" strike="noStrike" cap="none" normalizeH="0" baseline="0" noProof="0" dirty="0">
                <a:ln>
                  <a:noFill/>
                </a:ln>
                <a:solidFill>
                  <a:prstClr val="white"/>
                </a:solidFill>
                <a:effectLst/>
                <a:uLnTx/>
                <a:uFillTx/>
                <a:latin typeface="Avenir Next LT Pro" panose="020B0504020202020204" pitchFamily="34" charset="0"/>
                <a:ea typeface="+mn-ea"/>
                <a:cs typeface="+mn-cs"/>
              </a:rPr>
              <a:t>$6.8 mil millones </a:t>
            </a:r>
            <a:r>
              <a:rPr kumimoji="0" lang="es-MX" sz="1800" b="0" i="0" u="none" strike="noStrike" cap="none" normalizeH="0" baseline="0" noProof="0" dirty="0">
                <a:ln>
                  <a:noFill/>
                </a:ln>
                <a:solidFill>
                  <a:prstClr val="white"/>
                </a:solidFill>
                <a:effectLst/>
                <a:uLnTx/>
                <a:uFillTx/>
                <a:latin typeface="Avenir Next LT Pro" panose="020B0504020202020204" pitchFamily="34" charset="0"/>
                <a:ea typeface="+mn-ea"/>
                <a:cs typeface="+mn-cs"/>
              </a:rPr>
              <a:t>en reembolsos para hogares, contratistas y agregadores</a:t>
            </a:r>
          </a:p>
        </p:txBody>
      </p:sp>
      <p:sp>
        <p:nvSpPr>
          <p:cNvPr id="18" name="Pentagon 30">
            <a:extLst>
              <a:ext uri="{FF2B5EF4-FFF2-40B4-BE49-F238E27FC236}">
                <a16:creationId xmlns:a16="http://schemas.microsoft.com/office/drawing/2014/main" id="{30E4E92A-3AF5-AB00-4DDB-9A9D7CA6C3CF}"/>
              </a:ext>
              <a:ext uri="{C183D7F6-B498-43B3-948B-1728B52AA6E4}">
                <adec:decorative xmlns:adec="http://schemas.microsoft.com/office/drawing/2017/decorative" val="1"/>
              </a:ext>
            </a:extLst>
          </p:cNvPr>
          <p:cNvSpPr/>
          <p:nvPr/>
        </p:nvSpPr>
        <p:spPr>
          <a:xfrm>
            <a:off x="8659931" y="3828504"/>
            <a:ext cx="3004530" cy="987203"/>
          </a:xfrm>
          <a:prstGeom prst="chevron">
            <a:avLst>
              <a:gd name="adj" fmla="val 0"/>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43315A6-7E4F-441C-191A-E8AC8FA5786A}"/>
              </a:ext>
            </a:extLst>
          </p:cNvPr>
          <p:cNvSpPr txBox="1"/>
          <p:nvPr/>
        </p:nvSpPr>
        <p:spPr>
          <a:xfrm>
            <a:off x="8688951" y="3869563"/>
            <a:ext cx="2975510" cy="646331"/>
          </a:xfrm>
          <a:prstGeom prst="rect">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1" u="none" strike="noStrike" cap="none" normalizeH="0" baseline="0" noProof="0" dirty="0">
                <a:ln>
                  <a:noFill/>
                </a:ln>
                <a:solidFill>
                  <a:prstClr val="black"/>
                </a:solidFill>
                <a:effectLst/>
                <a:uLnTx/>
                <a:uFillTx/>
                <a:latin typeface="Avenir Next LT Pro" panose="020B0504020202020204" pitchFamily="34" charset="0"/>
                <a:ea typeface="+mn-ea"/>
                <a:cs typeface="+mn-cs"/>
              </a:rPr>
              <a:t>Hasta </a:t>
            </a:r>
            <a:r>
              <a:rPr kumimoji="0" lang="es-MX"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$1.7 mil millones </a:t>
            </a:r>
            <a:r>
              <a:rPr kumimoji="0" lang="es-MX"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para la administración del programa</a:t>
            </a:r>
          </a:p>
        </p:txBody>
      </p:sp>
      <p:sp>
        <p:nvSpPr>
          <p:cNvPr id="13" name="Pentagon 30">
            <a:extLst>
              <a:ext uri="{FF2B5EF4-FFF2-40B4-BE49-F238E27FC236}">
                <a16:creationId xmlns:a16="http://schemas.microsoft.com/office/drawing/2014/main" id="{932D9D44-D676-C6FF-64F1-758D2800B483}"/>
              </a:ext>
              <a:ext uri="{C183D7F6-B498-43B3-948B-1728B52AA6E4}">
                <adec:decorative xmlns:adec="http://schemas.microsoft.com/office/drawing/2017/decorative" val="1"/>
              </a:ext>
            </a:extLst>
          </p:cNvPr>
          <p:cNvSpPr/>
          <p:nvPr/>
        </p:nvSpPr>
        <p:spPr>
          <a:xfrm>
            <a:off x="2289611" y="4929016"/>
            <a:ext cx="9604096" cy="445975"/>
          </a:xfrm>
          <a:prstGeom prst="chevron">
            <a:avLst>
              <a:gd name="adj" fmla="val 25454"/>
            </a:avLst>
          </a:prstGeom>
          <a:solidFill>
            <a:schemeClr val="bg1"/>
          </a:solidFill>
          <a:ln w="57150">
            <a:solidFill>
              <a:srgbClr val="CBD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D243976-E607-9DB6-BE3C-74DDD274881A}"/>
              </a:ext>
            </a:extLst>
          </p:cNvPr>
          <p:cNvSpPr txBox="1"/>
          <p:nvPr/>
        </p:nvSpPr>
        <p:spPr>
          <a:xfrm>
            <a:off x="2692566" y="4968759"/>
            <a:ext cx="88706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800" b="1" i="0" u="none" strike="noStrike" cap="none" normalizeH="0" baseline="0" noProof="0" dirty="0">
                <a:ln>
                  <a:noFill/>
                </a:ln>
                <a:solidFill>
                  <a:prstClr val="black"/>
                </a:solidFill>
                <a:effectLst/>
                <a:uLnTx/>
                <a:uFillTx/>
                <a:latin typeface="Avenir Next LT Pro" panose="020B0504020202020204" pitchFamily="34" charset="0"/>
                <a:ea typeface="+mn-ea"/>
                <a:cs typeface="+mn-cs"/>
              </a:rPr>
              <a:t>$264 millones </a:t>
            </a:r>
            <a:r>
              <a:rPr kumimoji="0" lang="es-MX" sz="1800" b="0" i="0" u="none" strike="noStrike" cap="none" normalizeH="0" baseline="0" noProof="0" dirty="0">
                <a:ln>
                  <a:noFill/>
                </a:ln>
                <a:solidFill>
                  <a:prstClr val="black"/>
                </a:solidFill>
                <a:effectLst/>
                <a:uLnTx/>
                <a:uFillTx/>
                <a:latin typeface="Avenir Next LT Pro" panose="020B0504020202020204" pitchFamily="34" charset="0"/>
                <a:ea typeface="+mn-ea"/>
                <a:cs typeface="+mn-cs"/>
              </a:rPr>
              <a:t>para la administración y asistencia técnica de los programas del E</a:t>
            </a:r>
          </a:p>
        </p:txBody>
      </p:sp>
      <p:sp>
        <p:nvSpPr>
          <p:cNvPr id="21" name="TextBox 20">
            <a:extLst>
              <a:ext uri="{FF2B5EF4-FFF2-40B4-BE49-F238E27FC236}">
                <a16:creationId xmlns:a16="http://schemas.microsoft.com/office/drawing/2014/main" id="{26EB2B66-AA8B-C669-A049-638CD8599C52}"/>
              </a:ext>
            </a:extLst>
          </p:cNvPr>
          <p:cNvSpPr txBox="1"/>
          <p:nvPr/>
        </p:nvSpPr>
        <p:spPr>
          <a:xfrm>
            <a:off x="184303" y="5611724"/>
            <a:ext cx="1109921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cap="none" normalizeH="0" baseline="0" noProof="0" dirty="0">
                <a:ln>
                  <a:noFill/>
                </a:ln>
                <a:solidFill>
                  <a:srgbClr val="000000"/>
                </a:solidFill>
                <a:effectLst/>
                <a:uLnTx/>
                <a:uFillTx/>
                <a:latin typeface="Avenir LT Std 45 Book"/>
                <a:ea typeface="+mn-ea"/>
                <a:cs typeface="+mn-cs"/>
              </a:rPr>
              <a:t>La financiación se libera en tramos; la financiación se retiene solamente si no se cumplen los requisitos clave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cap="none" normalizeH="0" baseline="0" noProof="0" dirty="0">
                <a:ln>
                  <a:noFill/>
                </a:ln>
                <a:solidFill>
                  <a:srgbClr val="000000"/>
                </a:solidFill>
                <a:effectLst/>
                <a:uLnTx/>
                <a:uFillTx/>
                <a:latin typeface="Avenir LT Std 45 Book"/>
                <a:ea typeface="+mn-ea"/>
                <a:cs typeface="+mn-cs"/>
              </a:rPr>
              <a:t>*Requisitos y financiación del programa tribal en cronogramas separados</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4</a:t>
            </a:fld>
            <a:endParaRPr lang="en-US"/>
          </a:p>
        </p:txBody>
      </p:sp>
    </p:spTree>
    <p:extLst>
      <p:ext uri="{BB962C8B-B14F-4D97-AF65-F5344CB8AC3E}">
        <p14:creationId xmlns:p14="http://schemas.microsoft.com/office/powerpoint/2010/main" val="72616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p:txBody>
          <a:bodyPr>
            <a:normAutofit fontScale="90000"/>
          </a:bodyPr>
          <a:lstStyle/>
          <a:p>
            <a:r>
              <a:rPr lang="es-MX"/>
              <a:t>Reembolsos de energía para el hogar y su pequeño negocio </a:t>
            </a:r>
          </a:p>
        </p:txBody>
      </p:sp>
      <p:pic>
        <p:nvPicPr>
          <p:cNvPr id="10" name="Graphic 9" descr="Reembolsos &#10;">
            <a:extLst>
              <a:ext uri="{FF2B5EF4-FFF2-40B4-BE49-F238E27FC236}">
                <a16:creationId xmlns:a16="http://schemas.microsoft.com/office/drawing/2014/main" id="{0C3012FA-8C19-67C6-C7CD-34C24BFA414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9047" y="1538797"/>
            <a:ext cx="914400" cy="914400"/>
          </a:xfrm>
          <a:prstGeom prst="rect">
            <a:avLst/>
          </a:prstGeom>
        </p:spPr>
      </p:pic>
      <p:sp>
        <p:nvSpPr>
          <p:cNvPr id="12" name="Content Placeholder 2">
            <a:extLst>
              <a:ext uri="{FF2B5EF4-FFF2-40B4-BE49-F238E27FC236}">
                <a16:creationId xmlns:a16="http://schemas.microsoft.com/office/drawing/2014/main" id="{B8FC0282-937C-7157-B939-B3D3B84A1477}"/>
              </a:ext>
            </a:extLst>
          </p:cNvPr>
          <p:cNvSpPr txBox="1">
            <a:spLocks/>
          </p:cNvSpPr>
          <p:nvPr/>
        </p:nvSpPr>
        <p:spPr>
          <a:xfrm>
            <a:off x="742484" y="2664094"/>
            <a:ext cx="3521927" cy="31084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s-MX" sz="2000" b="1" dirty="0"/>
              <a:t>Reembolsos </a:t>
            </a:r>
          </a:p>
          <a:p>
            <a:pPr marL="0" indent="0">
              <a:buFont typeface="Wingdings" panose="05000000000000000000" pitchFamily="2" charset="2"/>
              <a:buNone/>
            </a:pPr>
            <a:r>
              <a:rPr lang="es-MX" sz="2000" dirty="0"/>
              <a:t>$8.8 mil millones en nuevos fondos de reembolso de energía para el hogar a través de la Ley de Reducción de la Inflación para la electrificación de hogares o mejora de la eficiencia energética </a:t>
            </a:r>
          </a:p>
        </p:txBody>
      </p:sp>
      <p:pic>
        <p:nvPicPr>
          <p:cNvPr id="14" name="Graphic 13" descr="Plus">
            <a:extLst>
              <a:ext uri="{FF2B5EF4-FFF2-40B4-BE49-F238E27FC236}">
                <a16:creationId xmlns:a16="http://schemas.microsoft.com/office/drawing/2014/main" id="{9B5A922B-A4F4-3DC9-AD7F-E4A2E0AAEC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9660" y="2734692"/>
            <a:ext cx="426575" cy="426575"/>
          </a:xfrm>
          <a:prstGeom prst="rect">
            <a:avLst/>
          </a:prstGeom>
        </p:spPr>
      </p:pic>
      <p:pic>
        <p:nvPicPr>
          <p:cNvPr id="8" name="Graphic 7" descr="Imagen - Mujer">
            <a:extLst>
              <a:ext uri="{FF2B5EF4-FFF2-40B4-BE49-F238E27FC236}">
                <a16:creationId xmlns:a16="http://schemas.microsoft.com/office/drawing/2014/main" id="{5413A2F3-EA6A-D4D3-0BD9-208D597A244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710" y="1538797"/>
            <a:ext cx="914400" cy="914400"/>
          </a:xfrm>
          <a:prstGeom prst="rect">
            <a:avLst/>
          </a:prstGeom>
        </p:spPr>
      </p:pic>
      <p:sp>
        <p:nvSpPr>
          <p:cNvPr id="3" name="Content Placeholder 2">
            <a:extLst>
              <a:ext uri="{FF2B5EF4-FFF2-40B4-BE49-F238E27FC236}">
                <a16:creationId xmlns:a16="http://schemas.microsoft.com/office/drawing/2014/main" id="{B533AA94-F383-F6E0-D2BA-418CCCF44A12}"/>
              </a:ext>
            </a:extLst>
          </p:cNvPr>
          <p:cNvSpPr>
            <a:spLocks noGrp="1"/>
          </p:cNvSpPr>
          <p:nvPr>
            <p:ph idx="1"/>
          </p:nvPr>
        </p:nvSpPr>
        <p:spPr>
          <a:xfrm>
            <a:off x="4592338" y="2734691"/>
            <a:ext cx="3521927" cy="3456581"/>
          </a:xfrm>
        </p:spPr>
        <p:txBody>
          <a:bodyPr>
            <a:normAutofit/>
          </a:bodyPr>
          <a:lstStyle/>
          <a:p>
            <a:pPr marL="0" indent="0">
              <a:buNone/>
            </a:pPr>
            <a:r>
              <a:rPr lang="es-MX" sz="1800" b="1" dirty="0"/>
              <a:t>Su pequeño negocio </a:t>
            </a:r>
          </a:p>
          <a:p>
            <a:pPr marL="0" indent="0">
              <a:buNone/>
            </a:pPr>
            <a:r>
              <a:rPr lang="es-MX" sz="1800" dirty="0"/>
              <a:t>Los pequeños negocios proporcionarán los servicios de instalación críticos para los proyectos de eficiencia energética que sean elegibles para nuevos reembolsos de energía para el hogar (por ejemplo, empresas de climatización, empresas de plomería y calefacción, ventilación y aire acondicionado [HVAC], electricistas y otras empresas de mejoras para el hogar).</a:t>
            </a:r>
          </a:p>
          <a:p>
            <a:pPr marL="0" indent="0">
              <a:buNone/>
            </a:pPr>
            <a:endParaRPr lang="en-US" sz="1800" dirty="0"/>
          </a:p>
        </p:txBody>
      </p:sp>
      <p:sp>
        <p:nvSpPr>
          <p:cNvPr id="15" name="Equals 14" descr="equals">
            <a:extLst>
              <a:ext uri="{FF2B5EF4-FFF2-40B4-BE49-F238E27FC236}">
                <a16:creationId xmlns:a16="http://schemas.microsoft.com/office/drawing/2014/main" id="{1B41C949-D913-1E3C-296A-D1ABC8AC9B0B}"/>
              </a:ext>
            </a:extLst>
          </p:cNvPr>
          <p:cNvSpPr/>
          <p:nvPr/>
        </p:nvSpPr>
        <p:spPr>
          <a:xfrm>
            <a:off x="7919285" y="2802893"/>
            <a:ext cx="550143" cy="290171"/>
          </a:xfrm>
          <a:prstGeom prst="mathEqual">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Graphic 18" descr="Imagen - Energía limpia ">
            <a:extLst>
              <a:ext uri="{FF2B5EF4-FFF2-40B4-BE49-F238E27FC236}">
                <a16:creationId xmlns:a16="http://schemas.microsoft.com/office/drawing/2014/main" id="{07914EE6-9220-60B1-2B65-105F1DCD2DD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56642" y="1538797"/>
            <a:ext cx="914400" cy="914400"/>
          </a:xfrm>
          <a:prstGeom prst="rect">
            <a:avLst/>
          </a:prstGeom>
        </p:spPr>
      </p:pic>
      <p:sp>
        <p:nvSpPr>
          <p:cNvPr id="11" name="Content Placeholder 2">
            <a:extLst>
              <a:ext uri="{FF2B5EF4-FFF2-40B4-BE49-F238E27FC236}">
                <a16:creationId xmlns:a16="http://schemas.microsoft.com/office/drawing/2014/main" id="{616942FC-FA5F-B21A-6FD1-B0213B909CAA}"/>
              </a:ext>
            </a:extLst>
          </p:cNvPr>
          <p:cNvSpPr txBox="1">
            <a:spLocks/>
          </p:cNvSpPr>
          <p:nvPr/>
        </p:nvSpPr>
        <p:spPr>
          <a:xfrm>
            <a:off x="8644772" y="2734691"/>
            <a:ext cx="3160442" cy="34565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s-MX" sz="2000" b="1" dirty="0"/>
              <a:t>Energía limpia a menor costo (y más negocio para usted)</a:t>
            </a:r>
          </a:p>
        </p:txBody>
      </p:sp>
      <p:sp>
        <p:nvSpPr>
          <p:cNvPr id="4" name="Slide Number Placeholder 3">
            <a:extLst>
              <a:ext uri="{FF2B5EF4-FFF2-40B4-BE49-F238E27FC236}">
                <a16:creationId xmlns:a16="http://schemas.microsoft.com/office/drawing/2014/main" id="{4A842B71-520F-5A1E-F083-0D229DECC67F}"/>
              </a:ext>
              <a:ext uri="{C183D7F6-B498-43B3-948B-1728B52AA6E4}">
                <adec:decorative xmlns:adec="http://schemas.microsoft.com/office/drawing/2017/decorative" val="1"/>
              </a:ext>
            </a:extLst>
          </p:cNvPr>
          <p:cNvSpPr>
            <a:spLocks noGrp="1"/>
          </p:cNvSpPr>
          <p:nvPr>
            <p:ph type="sldNum" sz="quarter" idx="12"/>
          </p:nvPr>
        </p:nvSpPr>
        <p:spPr/>
        <p:txBody>
          <a:bodyPr/>
          <a:lstStyle/>
          <a:p>
            <a:fld id="{B1AB44B9-F1EC-4F4B-88D4-413245C9CD3E}" type="slidenum">
              <a:rPr lang="en-US" smtClean="0"/>
              <a:t>5</a:t>
            </a:fld>
            <a:endParaRPr lang="en-US"/>
          </a:p>
        </p:txBody>
      </p:sp>
    </p:spTree>
    <p:extLst>
      <p:ext uri="{BB962C8B-B14F-4D97-AF65-F5344CB8AC3E}">
        <p14:creationId xmlns:p14="http://schemas.microsoft.com/office/powerpoint/2010/main" val="1723197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8244E-B0A2-6FD6-162F-396FE787946D}"/>
              </a:ext>
            </a:extLst>
          </p:cNvPr>
          <p:cNvSpPr>
            <a:spLocks noGrp="1"/>
          </p:cNvSpPr>
          <p:nvPr>
            <p:ph type="title"/>
          </p:nvPr>
        </p:nvSpPr>
        <p:spPr/>
        <p:txBody>
          <a:bodyPr/>
          <a:lstStyle/>
          <a:p>
            <a:r>
              <a:rPr lang="es-MX" dirty="0"/>
              <a:t>¿Cuáles son los reembolsos?</a:t>
            </a:r>
          </a:p>
        </p:txBody>
      </p:sp>
      <p:pic>
        <p:nvPicPr>
          <p:cNvPr id="3" name="Picture 2" descr="Visualización de la elegibilidad del reembolso.">
            <a:extLst>
              <a:ext uri="{FF2B5EF4-FFF2-40B4-BE49-F238E27FC236}">
                <a16:creationId xmlns:a16="http://schemas.microsoft.com/office/drawing/2014/main" id="{7C9187C1-0333-604F-D39F-56BD346BA5E8}"/>
              </a:ext>
            </a:extLst>
          </p:cNvPr>
          <p:cNvPicPr>
            <a:picLocks noChangeAspect="1"/>
          </p:cNvPicPr>
          <p:nvPr/>
        </p:nvPicPr>
        <p:blipFill>
          <a:blip r:embed="rId3"/>
          <a:stretch>
            <a:fillRect/>
          </a:stretch>
        </p:blipFill>
        <p:spPr>
          <a:xfrm>
            <a:off x="2150891" y="1179613"/>
            <a:ext cx="7890217" cy="4655531"/>
          </a:xfrm>
          <a:prstGeom prst="rect">
            <a:avLst/>
          </a:prstGeom>
          <a:ln>
            <a:solidFill>
              <a:srgbClr val="00B0F0"/>
            </a:solidFill>
          </a:ln>
        </p:spPr>
      </p:pic>
      <p:sp>
        <p:nvSpPr>
          <p:cNvPr id="13" name="Rectangle 12">
            <a:extLst>
              <a:ext uri="{FF2B5EF4-FFF2-40B4-BE49-F238E27FC236}">
                <a16:creationId xmlns:a16="http://schemas.microsoft.com/office/drawing/2014/main" id="{6BA399EF-23DF-05A6-5DC3-BC72F81FDE94}"/>
              </a:ext>
              <a:ext uri="{C183D7F6-B498-43B3-948B-1728B52AA6E4}">
                <adec:decorative xmlns:adec="http://schemas.microsoft.com/office/drawing/2017/decorative" val="1"/>
              </a:ext>
            </a:extLst>
          </p:cNvPr>
          <p:cNvSpPr/>
          <p:nvPr/>
        </p:nvSpPr>
        <p:spPr>
          <a:xfrm>
            <a:off x="8154258" y="5411398"/>
            <a:ext cx="3441761" cy="1171507"/>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es-MX" sz="2000" b="1" i="0" u="none" strike="noStrike" cap="none" normalizeH="0" baseline="0" noProof="0">
                <a:ln>
                  <a:noFill/>
                </a:ln>
                <a:solidFill>
                  <a:srgbClr val="FFFFFF"/>
                </a:solidFill>
                <a:effectLst/>
                <a:uLnTx/>
                <a:uFillTx/>
                <a:latin typeface="Source Sans Pro" panose="020B0503030403020204" pitchFamily="34" charset="0"/>
              </a:rPr>
              <a:t> Electrificación del hogar y electrodomésticos</a:t>
            </a:r>
            <a:r>
              <a:rPr lang="es-MX" sz="2000" b="1">
                <a:solidFill>
                  <a:srgbClr val="FFFFFF"/>
                </a:solidFill>
                <a:latin typeface="Source Sans Pro" panose="020B0503030403020204" pitchFamily="34" charset="0"/>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cap="none" normalizeH="0" baseline="0" noProof="0">
                <a:ln>
                  <a:noFill/>
                </a:ln>
                <a:solidFill>
                  <a:srgbClr val="FFFFFF"/>
                </a:solidFill>
                <a:effectLst/>
                <a:uLnTx/>
                <a:uFillTx/>
                <a:latin typeface="Source Sans Pro" panose="020B0503030403020204" pitchFamily="34" charset="0"/>
              </a:rPr>
              <a:t>Hasta $14,000 por hogar para equipos calificados</a:t>
            </a:r>
          </a:p>
        </p:txBody>
      </p:sp>
      <p:sp>
        <p:nvSpPr>
          <p:cNvPr id="12" name="Rectangle 11">
            <a:extLst>
              <a:ext uri="{FF2B5EF4-FFF2-40B4-BE49-F238E27FC236}">
                <a16:creationId xmlns:a16="http://schemas.microsoft.com/office/drawing/2014/main" id="{F1405459-3611-843F-0B07-FC0258BF0CBA}"/>
              </a:ext>
              <a:ext uri="{C183D7F6-B498-43B3-948B-1728B52AA6E4}">
                <adec:decorative xmlns:adec="http://schemas.microsoft.com/office/drawing/2017/decorative" val="1"/>
              </a:ext>
            </a:extLst>
          </p:cNvPr>
          <p:cNvSpPr/>
          <p:nvPr/>
        </p:nvSpPr>
        <p:spPr>
          <a:xfrm>
            <a:off x="838199" y="4824937"/>
            <a:ext cx="3523015" cy="14126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kumimoji="0" lang="es-MX" sz="2000" b="1" i="0" u="none" strike="noStrike" cap="none" normalizeH="0" baseline="0" noProof="0">
                <a:ln>
                  <a:noFill/>
                </a:ln>
                <a:solidFill>
                  <a:srgbClr val="FFFFFF"/>
                </a:solidFill>
                <a:effectLst/>
                <a:uLnTx/>
                <a:uFillTx/>
                <a:latin typeface="Source Sans Pro" panose="020B0503030403020204" pitchFamily="34" charset="0"/>
              </a:rPr>
              <a:t>Eficiencia en el hogar</a:t>
            </a:r>
            <a:r>
              <a:rPr lang="es-MX" sz="2000" b="1">
                <a:solidFill>
                  <a:srgbClr val="FFFFFF"/>
                </a:solidFill>
                <a:latin typeface="Source Sans Pro" panose="020B0503030403020204" pitchFamily="34" charset="0"/>
              </a:rPr>
              <a:t> - </a:t>
            </a:r>
          </a:p>
          <a:p>
            <a:pPr algn="ctr">
              <a:defRPr/>
            </a:pPr>
            <a:r>
              <a:rPr lang="es-MX" sz="2000">
                <a:solidFill>
                  <a:srgbClr val="FFFFFF"/>
                </a:solidFill>
                <a:latin typeface="Source Sans Pro" panose="020B0503030403020204" pitchFamily="34" charset="0"/>
              </a:rPr>
              <a:t>De $2,000 a </a:t>
            </a:r>
            <a:r>
              <a:rPr kumimoji="0" lang="es-MX" sz="2000" b="0" i="0" u="none" strike="noStrike" cap="none" normalizeH="0" baseline="0" noProof="0">
                <a:ln>
                  <a:noFill/>
                </a:ln>
                <a:solidFill>
                  <a:srgbClr val="FFFFFF"/>
                </a:solidFill>
                <a:effectLst/>
                <a:uLnTx/>
                <a:uFillTx/>
                <a:latin typeface="Source Sans Pro" panose="020B0503030403020204" pitchFamily="34" charset="0"/>
              </a:rPr>
              <a:t>$8,000 por casa, </a:t>
            </a:r>
            <a:r>
              <a:rPr lang="es-MX" sz="2000">
                <a:solidFill>
                  <a:srgbClr val="FFFFFF"/>
                </a:solidFill>
                <a:latin typeface="Source Sans Pro" panose="020B0503030403020204" pitchFamily="34" charset="0"/>
              </a:rPr>
              <a:t>dependiendo del ahorro de energía y de los ingresos </a:t>
            </a:r>
          </a:p>
        </p:txBody>
      </p:sp>
      <p:sp>
        <p:nvSpPr>
          <p:cNvPr id="2" name="TextBox 1">
            <a:extLst>
              <a:ext uri="{FF2B5EF4-FFF2-40B4-BE49-F238E27FC236}">
                <a16:creationId xmlns:a16="http://schemas.microsoft.com/office/drawing/2014/main" id="{09578ED3-C277-5545-8BD2-384A1657B45C}"/>
              </a:ext>
            </a:extLst>
          </p:cNvPr>
          <p:cNvSpPr txBox="1"/>
          <p:nvPr/>
        </p:nvSpPr>
        <p:spPr>
          <a:xfrm>
            <a:off x="2354580" y="2967335"/>
            <a:ext cx="1013460" cy="461665"/>
          </a:xfrm>
          <a:prstGeom prst="rect">
            <a:avLst/>
          </a:prstGeom>
          <a:noFill/>
        </p:spPr>
        <p:txBody>
          <a:bodyPr wrap="square" rtlCol="0">
            <a:spAutoFit/>
          </a:bodyPr>
          <a:lstStyle/>
          <a:p>
            <a:r>
              <a:rPr lang="es-MX" sz="800" dirty="0"/>
              <a:t>Incentivos contratista calificado</a:t>
            </a:r>
            <a:endParaRPr lang="es-ES" sz="800" dirty="0"/>
          </a:p>
        </p:txBody>
      </p:sp>
      <p:sp>
        <p:nvSpPr>
          <p:cNvPr id="5" name="TextBox 4">
            <a:extLst>
              <a:ext uri="{FF2B5EF4-FFF2-40B4-BE49-F238E27FC236}">
                <a16:creationId xmlns:a16="http://schemas.microsoft.com/office/drawing/2014/main" id="{0877D610-F9C8-5FAE-9708-8F8FC05BED28}"/>
              </a:ext>
            </a:extLst>
          </p:cNvPr>
          <p:cNvSpPr txBox="1"/>
          <p:nvPr/>
        </p:nvSpPr>
        <p:spPr>
          <a:xfrm>
            <a:off x="2354580" y="3619137"/>
            <a:ext cx="863845" cy="338554"/>
          </a:xfrm>
          <a:prstGeom prst="rect">
            <a:avLst/>
          </a:prstGeom>
          <a:solidFill>
            <a:schemeClr val="accent4">
              <a:lumMod val="60000"/>
              <a:lumOff val="40000"/>
            </a:schemeClr>
          </a:solidFill>
        </p:spPr>
        <p:txBody>
          <a:bodyPr wrap="square" rtlCol="0">
            <a:spAutoFit/>
          </a:bodyPr>
          <a:lstStyle/>
          <a:p>
            <a:r>
              <a:rPr lang="es-MX" sz="800" dirty="0"/>
              <a:t>HVAC bomba de calor: -$8,000</a:t>
            </a:r>
            <a:endParaRPr lang="es-ES" sz="800" dirty="0"/>
          </a:p>
        </p:txBody>
      </p:sp>
      <p:sp>
        <p:nvSpPr>
          <p:cNvPr id="6" name="TextBox 5">
            <a:extLst>
              <a:ext uri="{FF2B5EF4-FFF2-40B4-BE49-F238E27FC236}">
                <a16:creationId xmlns:a16="http://schemas.microsoft.com/office/drawing/2014/main" id="{36C95C2C-8806-5F31-DB0F-EBC7286DCB5F}"/>
              </a:ext>
            </a:extLst>
          </p:cNvPr>
          <p:cNvSpPr txBox="1"/>
          <p:nvPr/>
        </p:nvSpPr>
        <p:spPr>
          <a:xfrm>
            <a:off x="4631939" y="4762137"/>
            <a:ext cx="1013460" cy="338554"/>
          </a:xfrm>
          <a:prstGeom prst="rect">
            <a:avLst/>
          </a:prstGeom>
          <a:solidFill>
            <a:schemeClr val="accent4">
              <a:lumMod val="60000"/>
              <a:lumOff val="40000"/>
            </a:schemeClr>
          </a:solidFill>
        </p:spPr>
        <p:txBody>
          <a:bodyPr wrap="square" rtlCol="0">
            <a:spAutoFit/>
          </a:bodyPr>
          <a:lstStyle/>
          <a:p>
            <a:r>
              <a:rPr lang="es-MX" sz="800" dirty="0"/>
              <a:t>Mejoras cableado eléctrico</a:t>
            </a:r>
            <a:endParaRPr lang="es-ES" sz="800" dirty="0"/>
          </a:p>
        </p:txBody>
      </p:sp>
      <p:sp>
        <p:nvSpPr>
          <p:cNvPr id="7" name="TextBox 6">
            <a:extLst>
              <a:ext uri="{FF2B5EF4-FFF2-40B4-BE49-F238E27FC236}">
                <a16:creationId xmlns:a16="http://schemas.microsoft.com/office/drawing/2014/main" id="{3A841212-E43A-BE17-42DA-6E281055CF61}"/>
              </a:ext>
            </a:extLst>
          </p:cNvPr>
          <p:cNvSpPr txBox="1"/>
          <p:nvPr/>
        </p:nvSpPr>
        <p:spPr>
          <a:xfrm>
            <a:off x="4631939" y="5300404"/>
            <a:ext cx="1013460" cy="461665"/>
          </a:xfrm>
          <a:prstGeom prst="rect">
            <a:avLst/>
          </a:prstGeom>
          <a:solidFill>
            <a:schemeClr val="accent4">
              <a:lumMod val="60000"/>
              <a:lumOff val="40000"/>
            </a:schemeClr>
          </a:solidFill>
        </p:spPr>
        <p:txBody>
          <a:bodyPr wrap="square" rtlCol="0">
            <a:spAutoFit/>
          </a:bodyPr>
          <a:lstStyle/>
          <a:p>
            <a:r>
              <a:rPr lang="es-MX" sz="800" dirty="0"/>
              <a:t>Mejora carga eléctrica o a panel de servicio: -$4,000</a:t>
            </a:r>
            <a:endParaRPr lang="es-ES" sz="800" dirty="0"/>
          </a:p>
        </p:txBody>
      </p:sp>
      <p:sp>
        <p:nvSpPr>
          <p:cNvPr id="8" name="TextBox 7">
            <a:extLst>
              <a:ext uri="{FF2B5EF4-FFF2-40B4-BE49-F238E27FC236}">
                <a16:creationId xmlns:a16="http://schemas.microsoft.com/office/drawing/2014/main" id="{628C8862-6577-B416-2D6C-4FF3DA8DAB72}"/>
              </a:ext>
            </a:extLst>
          </p:cNvPr>
          <p:cNvSpPr txBox="1"/>
          <p:nvPr/>
        </p:nvSpPr>
        <p:spPr>
          <a:xfrm>
            <a:off x="9027648" y="1558984"/>
            <a:ext cx="817392" cy="338554"/>
          </a:xfrm>
          <a:prstGeom prst="rect">
            <a:avLst/>
          </a:prstGeom>
          <a:solidFill>
            <a:schemeClr val="accent4">
              <a:lumMod val="60000"/>
              <a:lumOff val="40000"/>
            </a:schemeClr>
          </a:solidFill>
        </p:spPr>
        <p:txBody>
          <a:bodyPr wrap="square" rtlCol="0">
            <a:spAutoFit/>
          </a:bodyPr>
          <a:lstStyle/>
          <a:p>
            <a:r>
              <a:rPr lang="es-MX" sz="800" dirty="0"/>
              <a:t>Máximo por hogar:</a:t>
            </a:r>
            <a:endParaRPr lang="es-ES" sz="800" dirty="0"/>
          </a:p>
        </p:txBody>
      </p:sp>
      <p:sp>
        <p:nvSpPr>
          <p:cNvPr id="9" name="TextBox 8">
            <a:extLst>
              <a:ext uri="{FF2B5EF4-FFF2-40B4-BE49-F238E27FC236}">
                <a16:creationId xmlns:a16="http://schemas.microsoft.com/office/drawing/2014/main" id="{F7AC1503-5426-7EC6-4A95-B48B5B73C2E6}"/>
              </a:ext>
            </a:extLst>
          </p:cNvPr>
          <p:cNvSpPr txBox="1"/>
          <p:nvPr/>
        </p:nvSpPr>
        <p:spPr>
          <a:xfrm>
            <a:off x="9027648" y="2355951"/>
            <a:ext cx="969792" cy="338554"/>
          </a:xfrm>
          <a:prstGeom prst="rect">
            <a:avLst/>
          </a:prstGeom>
          <a:solidFill>
            <a:schemeClr val="accent4">
              <a:lumMod val="60000"/>
              <a:lumOff val="40000"/>
            </a:schemeClr>
          </a:solidFill>
        </p:spPr>
        <p:txBody>
          <a:bodyPr wrap="square" rtlCol="0">
            <a:spAutoFit/>
          </a:bodyPr>
          <a:lstStyle/>
          <a:p>
            <a:r>
              <a:rPr lang="es-MX" sz="800" dirty="0"/>
              <a:t>Aislamiento y sellado hermético</a:t>
            </a:r>
            <a:endParaRPr lang="es-ES" sz="800" dirty="0"/>
          </a:p>
        </p:txBody>
      </p:sp>
      <p:sp>
        <p:nvSpPr>
          <p:cNvPr id="10" name="TextBox 9">
            <a:extLst>
              <a:ext uri="{FF2B5EF4-FFF2-40B4-BE49-F238E27FC236}">
                <a16:creationId xmlns:a16="http://schemas.microsoft.com/office/drawing/2014/main" id="{5C675DDC-7550-01A8-D1A2-57CF995F0BD4}"/>
              </a:ext>
            </a:extLst>
          </p:cNvPr>
          <p:cNvSpPr txBox="1"/>
          <p:nvPr/>
        </p:nvSpPr>
        <p:spPr>
          <a:xfrm>
            <a:off x="8943446" y="3507378"/>
            <a:ext cx="969792" cy="461665"/>
          </a:xfrm>
          <a:prstGeom prst="rect">
            <a:avLst/>
          </a:prstGeom>
          <a:solidFill>
            <a:schemeClr val="accent4">
              <a:lumMod val="60000"/>
              <a:lumOff val="40000"/>
            </a:schemeClr>
          </a:solidFill>
        </p:spPr>
        <p:txBody>
          <a:bodyPr wrap="square" rtlCol="0">
            <a:spAutoFit/>
          </a:bodyPr>
          <a:lstStyle/>
          <a:p>
            <a:r>
              <a:rPr lang="es-MX" sz="800" dirty="0"/>
              <a:t>Estufa, parrilla, fogón u horno eléctricos: -$840</a:t>
            </a:r>
            <a:endParaRPr lang="es-ES" sz="800" dirty="0"/>
          </a:p>
        </p:txBody>
      </p:sp>
      <p:sp>
        <p:nvSpPr>
          <p:cNvPr id="11" name="TextBox 10">
            <a:extLst>
              <a:ext uri="{FF2B5EF4-FFF2-40B4-BE49-F238E27FC236}">
                <a16:creationId xmlns:a16="http://schemas.microsoft.com/office/drawing/2014/main" id="{DEA9E01E-10F2-4A5B-A218-9D8C0FA8E1F5}"/>
              </a:ext>
            </a:extLst>
          </p:cNvPr>
          <p:cNvSpPr txBox="1"/>
          <p:nvPr/>
        </p:nvSpPr>
        <p:spPr>
          <a:xfrm>
            <a:off x="8951448" y="4073512"/>
            <a:ext cx="969792" cy="461665"/>
          </a:xfrm>
          <a:prstGeom prst="rect">
            <a:avLst/>
          </a:prstGeom>
          <a:solidFill>
            <a:schemeClr val="accent4">
              <a:lumMod val="60000"/>
              <a:lumOff val="40000"/>
            </a:schemeClr>
          </a:solidFill>
        </p:spPr>
        <p:txBody>
          <a:bodyPr wrap="square" rtlCol="0">
            <a:spAutoFit/>
          </a:bodyPr>
          <a:lstStyle/>
          <a:p>
            <a:r>
              <a:rPr lang="es-MX" sz="800" dirty="0"/>
              <a:t>Secadora de ropa con bomba de calor: -$840</a:t>
            </a:r>
            <a:endParaRPr lang="es-ES" sz="800" dirty="0"/>
          </a:p>
        </p:txBody>
      </p:sp>
      <p:sp>
        <p:nvSpPr>
          <p:cNvPr id="14" name="TextBox 13">
            <a:extLst>
              <a:ext uri="{FF2B5EF4-FFF2-40B4-BE49-F238E27FC236}">
                <a16:creationId xmlns:a16="http://schemas.microsoft.com/office/drawing/2014/main" id="{5656DFA7-6E8C-A209-DF33-88F4A59E6412}"/>
              </a:ext>
            </a:extLst>
          </p:cNvPr>
          <p:cNvSpPr txBox="1"/>
          <p:nvPr/>
        </p:nvSpPr>
        <p:spPr>
          <a:xfrm>
            <a:off x="9027648" y="4949733"/>
            <a:ext cx="969792" cy="461665"/>
          </a:xfrm>
          <a:prstGeom prst="rect">
            <a:avLst/>
          </a:prstGeom>
          <a:solidFill>
            <a:schemeClr val="accent4">
              <a:lumMod val="60000"/>
              <a:lumOff val="40000"/>
            </a:schemeClr>
          </a:solidFill>
        </p:spPr>
        <p:txBody>
          <a:bodyPr wrap="square" rtlCol="0">
            <a:spAutoFit/>
          </a:bodyPr>
          <a:lstStyle/>
          <a:p>
            <a:r>
              <a:rPr lang="es-MX" sz="800" dirty="0"/>
              <a:t>Calentador de agua con bomba de calor: -$1,750</a:t>
            </a:r>
            <a:endParaRPr lang="es-ES" sz="800" dirty="0"/>
          </a:p>
        </p:txBody>
      </p:sp>
    </p:spTree>
    <p:extLst>
      <p:ext uri="{BB962C8B-B14F-4D97-AF65-F5344CB8AC3E}">
        <p14:creationId xmlns:p14="http://schemas.microsoft.com/office/powerpoint/2010/main" val="156254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lstStyle/>
          <a:p>
            <a:r>
              <a:rPr lang="es-MX"/>
              <a:t>Detalles clave: Reembolso por eficiencia en el hogar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10774680" cy="4786156"/>
          </a:xfrm>
        </p:spPr>
        <p:txBody>
          <a:bodyPr>
            <a:noAutofit/>
          </a:bodyPr>
          <a:lstStyle/>
          <a:p>
            <a:pPr marL="0" indent="0">
              <a:spcBef>
                <a:spcPts val="0"/>
              </a:spcBef>
              <a:buNone/>
            </a:pPr>
            <a:r>
              <a:rPr lang="es-MX" sz="2000" b="1"/>
              <a:t>¿Qué proyectos son elegibles?</a:t>
            </a:r>
          </a:p>
          <a:p>
            <a:pPr marL="0" indent="0">
              <a:spcBef>
                <a:spcPts val="0"/>
              </a:spcBef>
              <a:buNone/>
            </a:pPr>
            <a:endParaRPr lang="en-US" sz="2000" dirty="0"/>
          </a:p>
          <a:p>
            <a:pPr>
              <a:spcBef>
                <a:spcPts val="0"/>
              </a:spcBef>
            </a:pPr>
            <a:r>
              <a:rPr lang="es-MX" sz="2000"/>
              <a:t>Las modernizaciones relevantes pueden incluir ventanas, puertas y materiales aislantes eficientes. </a:t>
            </a:r>
          </a:p>
          <a:p>
            <a:pPr>
              <a:spcBef>
                <a:spcPts val="0"/>
              </a:spcBef>
            </a:pPr>
            <a:r>
              <a:rPr lang="es-MX" sz="2000"/>
              <a:t>Su oficina de energía estatal o territorial determinará qué productos y materiales son elegibles. </a:t>
            </a:r>
          </a:p>
          <a:p>
            <a:pPr>
              <a:spcBef>
                <a:spcPts val="0"/>
              </a:spcBef>
            </a:pPr>
            <a:r>
              <a:rPr lang="es-MX" sz="2000"/>
              <a:t>Proyectos de eficiencia que produzcan al menos: </a:t>
            </a:r>
          </a:p>
          <a:p>
            <a:pPr lvl="1">
              <a:spcBef>
                <a:spcPts val="0"/>
              </a:spcBef>
            </a:pPr>
            <a:r>
              <a:rPr lang="es-MX"/>
              <a:t>El 20 % del ahorro de energía previsto es elegible para reembolsos de hasta $4,000.</a:t>
            </a:r>
          </a:p>
          <a:p>
            <a:pPr lvl="1">
              <a:spcBef>
                <a:spcPts val="0"/>
              </a:spcBef>
            </a:pPr>
            <a:r>
              <a:rPr lang="es-MX"/>
              <a:t>El 35% del ahorro de energía previsto es elegible para reembolsos de hasta $8,000. </a:t>
            </a:r>
          </a:p>
          <a:p>
            <a:pPr lvl="1"/>
            <a:endParaRPr lang="en-US" sz="1600" dirty="0"/>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7</a:t>
            </a:fld>
            <a:endParaRPr lang="en-US"/>
          </a:p>
        </p:txBody>
      </p:sp>
    </p:spTree>
    <p:extLst>
      <p:ext uri="{BB962C8B-B14F-4D97-AF65-F5344CB8AC3E}">
        <p14:creationId xmlns:p14="http://schemas.microsoft.com/office/powerpoint/2010/main" val="151244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0967013" cy="598904"/>
          </a:xfrm>
        </p:spPr>
        <p:txBody>
          <a:bodyPr/>
          <a:lstStyle/>
          <a:p>
            <a:r>
              <a:rPr lang="es-MX" dirty="0"/>
              <a:t>Detalles clave: Reembolso por eficiencia en el hogar  </a:t>
            </a:r>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Content Placeholder 8">
            <a:extLst>
              <a:ext uri="{FF2B5EF4-FFF2-40B4-BE49-F238E27FC236}">
                <a16:creationId xmlns:a16="http://schemas.microsoft.com/office/drawing/2014/main" id="{9F61909A-CC50-A0EE-5D06-BF13BC73A8E1}"/>
              </a:ext>
            </a:extLst>
          </p:cNvPr>
          <p:cNvSpPr txBox="1">
            <a:spLocks/>
          </p:cNvSpPr>
          <p:nvPr/>
        </p:nvSpPr>
        <p:spPr>
          <a:xfrm>
            <a:off x="838200" y="1590706"/>
            <a:ext cx="10800806" cy="47861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s-MX" sz="2000" b="1">
                <a:latin typeface="Source Sans Pro" panose="020B0503030403020204" pitchFamily="34" charset="0"/>
                <a:ea typeface="Source Sans Pro" panose="020B0503030403020204" pitchFamily="34" charset="0"/>
              </a:rPr>
              <a:t>¿Quien es elegible?</a:t>
            </a:r>
          </a:p>
          <a:p>
            <a:pPr marL="0" indent="0">
              <a:spcBef>
                <a:spcPts val="0"/>
              </a:spcBef>
              <a:buNone/>
            </a:pPr>
            <a:endParaRPr lang="en-US" sz="2000" b="1" dirty="0">
              <a:latin typeface="Source Sans Pro" panose="020B0503030403020204" pitchFamily="34" charset="0"/>
              <a:ea typeface="Source Sans Pro" panose="020B0503030403020204" pitchFamily="34" charset="0"/>
            </a:endParaRPr>
          </a:p>
          <a:p>
            <a:pPr>
              <a:spcBef>
                <a:spcPts val="0"/>
              </a:spcBef>
            </a:pPr>
            <a:r>
              <a:rPr lang="es-MX" sz="2000">
                <a:effectLst/>
                <a:latin typeface="Source Sans Pro" panose="020B0503030403020204" pitchFamily="34" charset="0"/>
                <a:ea typeface="Source Sans Pro" panose="020B0503030403020204" pitchFamily="34" charset="0"/>
                <a:cs typeface="Arial" panose="020B0604020202020204" pitchFamily="34" charset="0"/>
              </a:rPr>
              <a:t>Los hogares de todos los ingresos son elegibles</a:t>
            </a:r>
          </a:p>
          <a:p>
            <a:pPr>
              <a:spcBef>
                <a:spcPts val="0"/>
              </a:spcBef>
            </a:pPr>
            <a:r>
              <a:rPr lang="es-MX" sz="2000">
                <a:latin typeface="Source Sans Pro" panose="020B0503030403020204" pitchFamily="34" charset="0"/>
                <a:ea typeface="Source Sans Pro" panose="020B0503030403020204" pitchFamily="34" charset="0"/>
                <a:cs typeface="Arial" panose="020B0604020202020204" pitchFamily="34" charset="0"/>
              </a:rPr>
              <a:t>Los </a:t>
            </a:r>
            <a:r>
              <a:rPr lang="es-MX" sz="2000">
                <a:effectLst/>
                <a:latin typeface="Source Sans Pro" panose="020B0503030403020204" pitchFamily="34" charset="0"/>
                <a:ea typeface="Source Sans Pro" panose="020B0503030403020204" pitchFamily="34" charset="0"/>
                <a:cs typeface="Arial" panose="020B0604020202020204" pitchFamily="34" charset="0"/>
              </a:rPr>
              <a:t>hogares de bajos ingresos obtendrán mayores reembolsos. </a:t>
            </a:r>
          </a:p>
        </p:txBody>
      </p:sp>
    </p:spTree>
    <p:extLst>
      <p:ext uri="{BB962C8B-B14F-4D97-AF65-F5344CB8AC3E}">
        <p14:creationId xmlns:p14="http://schemas.microsoft.com/office/powerpoint/2010/main" val="162940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519A-5583-AF89-F212-0DEBBB74D68A}"/>
              </a:ext>
            </a:extLst>
          </p:cNvPr>
          <p:cNvSpPr>
            <a:spLocks noGrp="1"/>
          </p:cNvSpPr>
          <p:nvPr>
            <p:ph type="title"/>
          </p:nvPr>
        </p:nvSpPr>
        <p:spPr>
          <a:xfrm>
            <a:off x="838199" y="530650"/>
            <a:ext cx="11130987" cy="743587"/>
          </a:xfrm>
        </p:spPr>
        <p:txBody>
          <a:bodyPr>
            <a:normAutofit fontScale="90000"/>
          </a:bodyPr>
          <a:lstStyle/>
          <a:p>
            <a:r>
              <a:rPr lang="es-MX" dirty="0"/>
              <a:t>Detalles clave: Reembolso por electrificación del hogar y electrodomésticos  </a:t>
            </a:r>
          </a:p>
        </p:txBody>
      </p:sp>
      <p:sp>
        <p:nvSpPr>
          <p:cNvPr id="9" name="Content Placeholder 8">
            <a:extLst>
              <a:ext uri="{FF2B5EF4-FFF2-40B4-BE49-F238E27FC236}">
                <a16:creationId xmlns:a16="http://schemas.microsoft.com/office/drawing/2014/main" id="{6F568073-32CC-A1B6-B87E-B0017B495E3C}"/>
              </a:ext>
            </a:extLst>
          </p:cNvPr>
          <p:cNvSpPr>
            <a:spLocks noGrp="1"/>
          </p:cNvSpPr>
          <p:nvPr>
            <p:ph idx="1"/>
          </p:nvPr>
        </p:nvSpPr>
        <p:spPr>
          <a:xfrm>
            <a:off x="838200" y="1765209"/>
            <a:ext cx="5257800" cy="583098"/>
          </a:xfrm>
        </p:spPr>
        <p:txBody>
          <a:bodyPr>
            <a:noAutofit/>
          </a:bodyPr>
          <a:lstStyle/>
          <a:p>
            <a:pPr marL="0" indent="0">
              <a:spcBef>
                <a:spcPts val="0"/>
              </a:spcBef>
              <a:buNone/>
            </a:pPr>
            <a:r>
              <a:rPr lang="es-MX" sz="2000" b="1"/>
              <a:t>¿Qué proyectos son elegibles?</a:t>
            </a:r>
          </a:p>
          <a:p>
            <a:pPr lvl="1"/>
            <a:endParaRPr lang="en-US"/>
          </a:p>
        </p:txBody>
      </p:sp>
      <p:sp>
        <p:nvSpPr>
          <p:cNvPr id="4" name="Slide Number Placeholder 3">
            <a:extLst>
              <a:ext uri="{FF2B5EF4-FFF2-40B4-BE49-F238E27FC236}">
                <a16:creationId xmlns:a16="http://schemas.microsoft.com/office/drawing/2014/main" id="{4A842B71-520F-5A1E-F083-0D229DECC67F}"/>
              </a:ext>
            </a:extLst>
          </p:cNvPr>
          <p:cNvSpPr>
            <a:spLocks noGrp="1"/>
          </p:cNvSpPr>
          <p:nvPr>
            <p:ph type="sldNum" sz="quarter" idx="12"/>
          </p:nvPr>
        </p:nvSpPr>
        <p:spPr/>
        <p:txBody>
          <a:bodyPr/>
          <a:lstStyle/>
          <a:p>
            <a:fld id="{B1AB44B9-F1EC-4F4B-88D4-413245C9CD3E}" type="slidenum">
              <a:rPr lang="en-US" smtClean="0"/>
              <a:t>9</a:t>
            </a:fld>
            <a:endParaRPr lang="en-US"/>
          </a:p>
        </p:txBody>
      </p:sp>
      <p:sp>
        <p:nvSpPr>
          <p:cNvPr id="3" name="Content Placeholder 8">
            <a:extLst>
              <a:ext uri="{FF2B5EF4-FFF2-40B4-BE49-F238E27FC236}">
                <a16:creationId xmlns:a16="http://schemas.microsoft.com/office/drawing/2014/main" id="{1D2379CA-2CE7-B9AA-7870-6D1713C186EB}"/>
              </a:ext>
            </a:extLst>
          </p:cNvPr>
          <p:cNvSpPr txBox="1">
            <a:spLocks/>
          </p:cNvSpPr>
          <p:nvPr/>
        </p:nvSpPr>
        <p:spPr>
          <a:xfrm>
            <a:off x="809263" y="2269677"/>
            <a:ext cx="10995950" cy="426022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buFont typeface="Source Sans Pro" panose="020B0503030403020204" pitchFamily="34" charset="0"/>
              <a:buChar char="‒"/>
              <a:defRPr sz="20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buFont typeface="Source Sans Pro" panose="020B0503030403020204" pitchFamily="34" charset="0"/>
              <a:buChar char="•"/>
              <a:defRPr sz="18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buFont typeface="Courier New" panose="02070309020205020404" pitchFamily="49" charset="0"/>
              <a:buChar char="o"/>
              <a:defRPr sz="16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buFont typeface="Source Sans Pro" panose="020B0503030403020204" pitchFamily="34" charset="0"/>
              <a:buChar char="&gt;"/>
              <a:defRPr sz="16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es-MX" sz="2000">
                <a:latin typeface="Source Sans Pro"/>
                <a:ea typeface="Source Sans Pro"/>
              </a:rPr>
              <a:t>Su estado, territorio o tribu determinará qué productos y materiales son elegibles a partir de los siguiente: </a:t>
            </a:r>
          </a:p>
          <a:p>
            <a:pPr>
              <a:spcBef>
                <a:spcPts val="0"/>
              </a:spcBef>
            </a:pPr>
            <a:r>
              <a:rPr lang="es-MX" sz="2000">
                <a:latin typeface="Source Sans Pro"/>
                <a:ea typeface="Source Sans Pro"/>
              </a:rPr>
              <a:t>Hasta $8,000 por </a:t>
            </a:r>
            <a:r>
              <a:rPr lang="es-MX" sz="2000" b="1">
                <a:latin typeface="Source Sans Pro"/>
                <a:ea typeface="Source Sans Pro"/>
              </a:rPr>
              <a:t>bomba de calor eléctrica certificada por ENERGY STAR</a:t>
            </a:r>
            <a:r>
              <a:rPr lang="es-MX" sz="2000">
                <a:latin typeface="Source Sans Pro"/>
                <a:ea typeface="Source Sans Pro"/>
              </a:rPr>
              <a:t> para calefacción y refrigeración de espacios</a:t>
            </a:r>
          </a:p>
          <a:p>
            <a:pPr>
              <a:spcBef>
                <a:spcPts val="0"/>
              </a:spcBef>
            </a:pPr>
            <a:r>
              <a:rPr lang="es-MX" sz="2000">
                <a:latin typeface="Source Sans Pro"/>
                <a:ea typeface="Source Sans Pro"/>
              </a:rPr>
              <a:t>Hasta $4,000 por </a:t>
            </a:r>
            <a:r>
              <a:rPr lang="es-MX" sz="2000" b="1">
                <a:latin typeface="Source Sans Pro"/>
                <a:ea typeface="Source Sans Pro"/>
              </a:rPr>
              <a:t>centro de servicio de carga electrica</a:t>
            </a:r>
            <a:r>
              <a:rPr lang="es-MX" sz="2000">
                <a:latin typeface="Source Sans Pro"/>
                <a:ea typeface="Source Sans Pro"/>
              </a:rPr>
              <a:t> (es decir, panel eléctrico)</a:t>
            </a:r>
          </a:p>
          <a:p>
            <a:pPr>
              <a:spcBef>
                <a:spcPts val="0"/>
              </a:spcBef>
            </a:pPr>
            <a:r>
              <a:rPr lang="es-MX" sz="2000">
                <a:latin typeface="Source Sans Pro"/>
                <a:ea typeface="Source Sans Pro"/>
              </a:rPr>
              <a:t>Hasta $2,500 por </a:t>
            </a:r>
            <a:r>
              <a:rPr lang="es-MX" sz="2000" b="1">
                <a:latin typeface="Source Sans Pro"/>
                <a:ea typeface="Source Sans Pro"/>
              </a:rPr>
              <a:t>cableado</a:t>
            </a:r>
            <a:r>
              <a:rPr lang="es-MX" sz="2000">
                <a:latin typeface="Source Sans Pro"/>
                <a:ea typeface="Source Sans Pro"/>
              </a:rPr>
              <a:t> eléctrico</a:t>
            </a:r>
          </a:p>
          <a:p>
            <a:pPr>
              <a:spcBef>
                <a:spcPts val="0"/>
              </a:spcBef>
            </a:pPr>
            <a:r>
              <a:rPr lang="es-MX" sz="2000">
                <a:latin typeface="Source Sans Pro"/>
                <a:ea typeface="Source Sans Pro"/>
              </a:rPr>
              <a:t>Hasta $1,750 por calentadores de agua con </a:t>
            </a:r>
            <a:r>
              <a:rPr lang="es-MX" sz="2000" b="1">
                <a:latin typeface="Source Sans Pro"/>
                <a:ea typeface="Source Sans Pro"/>
              </a:rPr>
              <a:t>bomba de calor eléctrica certificada por ENERGY STAR</a:t>
            </a:r>
          </a:p>
          <a:p>
            <a:pPr>
              <a:spcBef>
                <a:spcPts val="0"/>
              </a:spcBef>
            </a:pPr>
            <a:r>
              <a:rPr lang="es-MX" sz="2000">
                <a:latin typeface="Source Sans Pro"/>
                <a:ea typeface="Source Sans Pro"/>
              </a:rPr>
              <a:t>Hasta $1,600 </a:t>
            </a:r>
            <a:r>
              <a:rPr lang="es-MX" sz="2000" b="1">
                <a:latin typeface="Source Sans Pro"/>
                <a:ea typeface="Source Sans Pro"/>
              </a:rPr>
              <a:t>por aislamiento, sellado de aire y ventilación mecánica</a:t>
            </a:r>
          </a:p>
          <a:p>
            <a:pPr>
              <a:spcBef>
                <a:spcPts val="0"/>
              </a:spcBef>
            </a:pPr>
            <a:r>
              <a:rPr lang="es-MX" sz="2000">
                <a:latin typeface="Source Sans Pro"/>
                <a:ea typeface="Source Sans Pro"/>
              </a:rPr>
              <a:t>Hasta $840 por </a:t>
            </a:r>
            <a:r>
              <a:rPr lang="es-MX" sz="2000" b="1">
                <a:latin typeface="Source Sans Pro"/>
                <a:ea typeface="Source Sans Pro"/>
              </a:rPr>
              <a:t>secadora de ropa con bomba de calor eléctrica </a:t>
            </a:r>
            <a:r>
              <a:rPr lang="es-MX" sz="2000">
                <a:latin typeface="Source Sans Pro"/>
                <a:ea typeface="Source Sans Pro"/>
              </a:rPr>
              <a:t>certificada por ENERGY STAR</a:t>
            </a:r>
          </a:p>
          <a:p>
            <a:pPr>
              <a:spcBef>
                <a:spcPts val="0"/>
              </a:spcBef>
            </a:pPr>
            <a:r>
              <a:rPr lang="es-MX" sz="2000">
                <a:latin typeface="Source Sans Pro"/>
                <a:ea typeface="Source Sans Pro"/>
              </a:rPr>
              <a:t>Hasta $840 por </a:t>
            </a:r>
            <a:r>
              <a:rPr lang="es-MX" sz="2000" b="1">
                <a:latin typeface="Source Sans Pro"/>
                <a:ea typeface="Source Sans Pro"/>
              </a:rPr>
              <a:t>estufa, parrilla, fogón u horno</a:t>
            </a:r>
            <a:r>
              <a:rPr lang="es-MX" sz="2000">
                <a:latin typeface="Source Sans Pro"/>
                <a:ea typeface="Source Sans Pro"/>
              </a:rPr>
              <a:t> </a:t>
            </a:r>
            <a:r>
              <a:rPr lang="es-MX" sz="2000" b="1">
                <a:latin typeface="Source Sans Pro"/>
                <a:ea typeface="Source Sans Pro"/>
              </a:rPr>
              <a:t>eléctrico </a:t>
            </a:r>
            <a:r>
              <a:rPr lang="es-MX" sz="2000">
                <a:latin typeface="Source Sans Pro"/>
                <a:ea typeface="Source Sans Pro"/>
              </a:rPr>
              <a:t>certificado por ENERGY STAR</a:t>
            </a:r>
            <a:r>
              <a:rPr lang="es-MX" sz="2000" b="1">
                <a:latin typeface="Source Sans Pro"/>
                <a:ea typeface="Source Sans Pro"/>
              </a:rPr>
              <a:t> </a:t>
            </a:r>
          </a:p>
          <a:p>
            <a:pPr lvl="1"/>
            <a:endParaRPr lang="en-US" dirty="0"/>
          </a:p>
          <a:p>
            <a:pPr lvl="1"/>
            <a:endParaRPr lang="en-US" dirty="0"/>
          </a:p>
        </p:txBody>
      </p:sp>
    </p:spTree>
    <p:extLst>
      <p:ext uri="{BB962C8B-B14F-4D97-AF65-F5344CB8AC3E}">
        <p14:creationId xmlns:p14="http://schemas.microsoft.com/office/powerpoint/2010/main" val="36710491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7CFB215-5A2F-3E4C-AAB9-B56A6D35B450}" vid="{7709BF5B-D67C-CF45-A712-B4954C82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4AB3E37591984C9AD5016131C085B1" ma:contentTypeVersion="11" ma:contentTypeDescription="Create a new document." ma:contentTypeScope="" ma:versionID="cfefa2d9c332ac122b7f629fa4598b67">
  <xsd:schema xmlns:xsd="http://www.w3.org/2001/XMLSchema" xmlns:xs="http://www.w3.org/2001/XMLSchema" xmlns:p="http://schemas.microsoft.com/office/2006/metadata/properties" xmlns:ns2="d5ed4407-ec5c-48f4-bd30-d767b91cf3d1" xmlns:ns3="0a52cd8b-fc3a-403a-83ae-9d3a74d8a02c" targetNamespace="http://schemas.microsoft.com/office/2006/metadata/properties" ma:root="true" ma:fieldsID="0e4f8392304ac14d24d12af70d4c97a0" ns2:_="" ns3:_="">
    <xsd:import namespace="d5ed4407-ec5c-48f4-bd30-d767b91cf3d1"/>
    <xsd:import namespace="0a52cd8b-fc3a-403a-83ae-9d3a74d8a0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d4407-ec5c-48f4-bd30-d767b91cf3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2cd8b-fc3a-403a-83ae-9d3a74d8a0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11E31-3BDF-4A25-A856-AFFD372E10B8}">
  <ds:schemaRefs>
    <ds:schemaRef ds:uri="http://schemas.openxmlformats.org/package/2006/metadata/core-properties"/>
    <ds:schemaRef ds:uri="d5ed4407-ec5c-48f4-bd30-d767b91cf3d1"/>
    <ds:schemaRef ds:uri="http://schemas.microsoft.com/office/2006/documentManagement/types"/>
    <ds:schemaRef ds:uri="0a52cd8b-fc3a-403a-83ae-9d3a74d8a02c"/>
    <ds:schemaRef ds:uri="http://schemas.microsoft.com/office/2006/metadata/properties"/>
    <ds:schemaRef ds:uri="http://purl.org/dc/dcmitype/"/>
    <ds:schemaRef ds:uri="http://purl.org/dc/terms/"/>
    <ds:schemaRef ds:uri="http://www.w3.org/XML/1998/namespace"/>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9D1E53F1-ADCB-4164-92C7-0C8B3EDCB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d4407-ec5c-48f4-bd30-d767b91cf3d1"/>
    <ds:schemaRef ds:uri="0a52cd8b-fc3a-403a-83ae-9d3a74d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2FCC6-6F8A-4107-A82F-C6805D448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SBA_Template_Powerpoint_16x9_2020</Template>
  <TotalTime>85</TotalTime>
  <Words>1481</Words>
  <Application>Microsoft Office PowerPoint</Application>
  <PresentationFormat>Widescreen</PresentationFormat>
  <Paragraphs>120</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LT Std 45 Book</vt:lpstr>
      <vt:lpstr>Avenir Next LT Pro</vt:lpstr>
      <vt:lpstr>Avenir Next LT Pro Demi</vt:lpstr>
      <vt:lpstr>Calibri</vt:lpstr>
      <vt:lpstr>Courier New</vt:lpstr>
      <vt:lpstr>Source Sans Pro</vt:lpstr>
      <vt:lpstr>Symbol</vt:lpstr>
      <vt:lpstr>Wingdings</vt:lpstr>
      <vt:lpstr>SBA-Template</vt:lpstr>
      <vt:lpstr>SBA: Agencia Federal de Pequeños Negocios</vt:lpstr>
      <vt:lpstr>CÓMO:  Reembolsos de energía para el hogar para pequeños negocios </vt:lpstr>
      <vt:lpstr>Objetivos de nuestra guía “Cómo”</vt:lpstr>
      <vt:lpstr>¿A dónde va el dinero?</vt:lpstr>
      <vt:lpstr>Reembolsos de energía para el hogar y su pequeño negocio </vt:lpstr>
      <vt:lpstr>¿Cuáles son los reembolsos?</vt:lpstr>
      <vt:lpstr>Detalles clave: Reembolso por eficiencia en el hogar </vt:lpstr>
      <vt:lpstr>Detalles clave: Reembolso por eficiencia en el hogar  </vt:lpstr>
      <vt:lpstr>Detalles clave: Reembolso por electrificación del hogar y electrodomésticos  </vt:lpstr>
      <vt:lpstr>Detalles clave: Reembolso por electrificación del hogar y electrodomésticos </vt:lpstr>
      <vt:lpstr>¿Cuáles son los próximos pasos para mi pequeño negocio?</vt:lpstr>
      <vt:lpstr>Veamos este ejemplo...</vt:lpstr>
      <vt:lpstr>¿Cuándo estarán los recursos en línea?</vt:lpstr>
      <vt:lpstr>Cómo puede ayudarle la SBA </vt:lpstr>
      <vt:lpstr>¿Cómo puedo ayudar a mis clientes a comprender para qué son elegibles?</vt:lpstr>
      <vt:lpstr>Análisis profundo de los productos de capital de trabajo de la SBA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Mulate (Contractor)</dc:creator>
  <cp:lastModifiedBy>Amir Khan</cp:lastModifiedBy>
  <cp:revision>13</cp:revision>
  <cp:lastPrinted>2018-02-13T00:27:10Z</cp:lastPrinted>
  <dcterms:created xsi:type="dcterms:W3CDTF">2021-01-27T20:19:10Z</dcterms:created>
  <dcterms:modified xsi:type="dcterms:W3CDTF">2024-04-26T20:44:07Z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0x010100724AB3E37591984C9AD5016131C085B1</vt:lpwstr>
  </property>
</Properties>
</file>